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52"/>
  </p:notesMasterIdLst>
  <p:sldIdLst>
    <p:sldId id="1735" r:id="rId5"/>
    <p:sldId id="1828" r:id="rId6"/>
    <p:sldId id="1737" r:id="rId7"/>
    <p:sldId id="1771" r:id="rId8"/>
    <p:sldId id="1739" r:id="rId9"/>
    <p:sldId id="1740" r:id="rId10"/>
    <p:sldId id="1741" r:id="rId11"/>
    <p:sldId id="1791" r:id="rId12"/>
    <p:sldId id="1773" r:id="rId13"/>
    <p:sldId id="1783" r:id="rId14"/>
    <p:sldId id="1784" r:id="rId15"/>
    <p:sldId id="1777" r:id="rId16"/>
    <p:sldId id="1815" r:id="rId17"/>
    <p:sldId id="1816" r:id="rId18"/>
    <p:sldId id="1817" r:id="rId19"/>
    <p:sldId id="1818" r:id="rId20"/>
    <p:sldId id="1819" r:id="rId21"/>
    <p:sldId id="1820" r:id="rId22"/>
    <p:sldId id="1821" r:id="rId23"/>
    <p:sldId id="1746" r:id="rId24"/>
    <p:sldId id="1774" r:id="rId25"/>
    <p:sldId id="1748" r:id="rId26"/>
    <p:sldId id="1796" r:id="rId27"/>
    <p:sldId id="1790" r:id="rId28"/>
    <p:sldId id="1776" r:id="rId29"/>
    <p:sldId id="1827" r:id="rId30"/>
    <p:sldId id="1797" r:id="rId31"/>
    <p:sldId id="1752" r:id="rId32"/>
    <p:sldId id="1793" r:id="rId33"/>
    <p:sldId id="1802" r:id="rId34"/>
    <p:sldId id="1755" r:id="rId35"/>
    <p:sldId id="1800" r:id="rId36"/>
    <p:sldId id="1792" r:id="rId37"/>
    <p:sldId id="1756" r:id="rId38"/>
    <p:sldId id="1822" r:id="rId39"/>
    <p:sldId id="1825" r:id="rId40"/>
    <p:sldId id="1823" r:id="rId41"/>
    <p:sldId id="1824" r:id="rId42"/>
    <p:sldId id="1826" r:id="rId43"/>
    <p:sldId id="1810" r:id="rId44"/>
    <p:sldId id="1812" r:id="rId45"/>
    <p:sldId id="1758" r:id="rId46"/>
    <p:sldId id="1785" r:id="rId47"/>
    <p:sldId id="1779" r:id="rId48"/>
    <p:sldId id="1780" r:id="rId49"/>
    <p:sldId id="1757" r:id="rId50"/>
    <p:sldId id="1764" r:id="rId5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5DC02D-646E-C404-849A-6EF2A564CF6D}" name="Assel Gharrabi" initials="AG" userId="S::assel.gharrabi@mk2.com::d6bd065f-6391-4632-92ed-62c05d10a1b8" providerId="AD"/>
  <p188:author id="{289EA763-EBA3-F53D-605C-4AA3F649B772}" name="Anais de Miranda" initials="Ad" userId="S::anais.de-miranda@mk2.com::059cd2f2-8c85-47f2-8d40-3ad9e4784d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263"/>
    <a:srgbClr val="0000FF"/>
    <a:srgbClr val="CDCDCD"/>
    <a:srgbClr val="030C99"/>
    <a:srgbClr val="0070C0"/>
    <a:srgbClr val="FDD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9AD462-11A2-F2A3-FBE4-E116762F23F1}" v="12" dt="2026-04-27T08:20:01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281B6-598C-4B5E-B127-F66D1F568E3C}" type="datetimeFigureOut">
              <a:rPr lang="fr-FR" smtClean="0"/>
              <a:t>27/04/2026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4BA54-12CD-4126-A94D-64C3AF68AB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43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BA54-12CD-4126-A94D-64C3AF68AB5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327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C086C-7590-6328-0BEA-8B06CB7B0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9E524E-6F3B-02F7-BE1B-7E52B57EA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9C56145-042A-2C5E-E1A2-BBBB9A530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latin typeface="Gibson" panose="02000000000000000000" pitchFamily="2" charset="77"/>
              </a:rPr>
              <a:t>Rappel du projet mk2 </a:t>
            </a:r>
            <a:r>
              <a:rPr lang="fr-FR" sz="1200" err="1">
                <a:latin typeface="Gibson" panose="02000000000000000000" pitchFamily="2" charset="77"/>
              </a:rPr>
              <a:t>Curiosity</a:t>
            </a:r>
            <a:endParaRPr lang="fr-FR" sz="1200">
              <a:latin typeface="Gibson" panose="02000000000000000000" pitchFamily="2" charset="77"/>
            </a:endParaRP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37AFAC-2299-9FC3-ECCC-8AB037ACDD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53EAA-45A3-C444-B95C-C0C9BBBA64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516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2C6B8-AEC8-D97F-B35B-8C68AF371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7761FAD-3ADC-35D0-BDEA-48704772A7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1BF1CBD-102E-32FC-65FF-9573744A4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082CE5-1D93-FE1A-1A71-DF2FB4BAA1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BA54-12CD-4126-A94D-64C3AF68AB5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356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D447C-70EC-768F-7522-CFBB1CB74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6B19E5-087D-C0E9-5614-F22FD8C54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BA44D9B-9FE1-0526-B6D3-181155461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A48511-5D59-0797-CFEF-9CD09D76CA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BA54-12CD-4126-A94D-64C3AF68AB5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5638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2F46A-3322-74FE-6E49-36098F2A8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E99E66-2407-C20D-8A88-4ECBACDACF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FC0ADC-1E36-FFF5-314C-089D099D7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latin typeface="Gibson" panose="02000000000000000000" pitchFamily="2" charset="77"/>
              </a:rPr>
              <a:t>Rappel du projet mk2 </a:t>
            </a:r>
            <a:r>
              <a:rPr lang="fr-FR" sz="1200" err="1">
                <a:latin typeface="Gibson" panose="02000000000000000000" pitchFamily="2" charset="77"/>
              </a:rPr>
              <a:t>Curiosity</a:t>
            </a:r>
            <a:endParaRPr lang="fr-FR" sz="1200">
              <a:latin typeface="Gibson" panose="02000000000000000000" pitchFamily="2" charset="77"/>
            </a:endParaRP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725109-47C2-7A6F-8555-078B25C32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53EAA-45A3-C444-B95C-C0C9BBBA64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24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33C9E-D4F0-17C1-E3BA-F17CB263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A41F6B1-A0F6-C8B0-8CB4-702AB8767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322EAE0-4FFC-A5C1-69A4-D60FF3557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latin typeface="Gibson" panose="02000000000000000000" pitchFamily="2" charset="77"/>
              </a:rPr>
              <a:t>Rappel du projet mk2 </a:t>
            </a:r>
            <a:r>
              <a:rPr lang="fr-FR" sz="1200" err="1">
                <a:latin typeface="Gibson" panose="02000000000000000000" pitchFamily="2" charset="77"/>
              </a:rPr>
              <a:t>Curiosity</a:t>
            </a:r>
            <a:endParaRPr lang="fr-FR" sz="1200">
              <a:latin typeface="Gibson" panose="02000000000000000000" pitchFamily="2" charset="77"/>
            </a:endParaRP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2BE67D-FEB0-7570-81B6-D7EEC2CDE2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53EAA-45A3-C444-B95C-C0C9BBBA64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784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AFCE9-2BB7-B8BE-D1B5-5498D67C5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82A9A3F-B7CF-43A0-AEA9-1569996C4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599653-3C7E-6756-E978-CE0E55937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A2D714-E5C7-B813-5F49-2C19971AFB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BA54-12CD-4126-A94D-64C3AF68AB5B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375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0D7C4-0670-3950-D78D-964293DEC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171C3F-8649-6F97-9345-AC477C6F5C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E1C13E7-4B85-4073-FC15-564E4EE4A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5A43AA-5DBF-41C6-F121-7C540D5D0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BA54-12CD-4126-A94D-64C3AF68AB5B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083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4DA4E-99D8-31F9-FE1C-885DA3764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3D03D26-02F1-2A75-BE1F-21B9D52E21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9A37515-A789-DAB0-9EF8-9C928C621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DCAD4F-4E31-9C47-FC9F-EC55CCAF19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BA54-12CD-4126-A94D-64C3AF68AB5B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730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A423F-8E77-29BD-DA39-FAC54C1CE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ABEB40-F2D1-0D0E-8CFF-DF881F350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1098E3E-B357-DE7D-E439-3CC2061E0B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latin typeface="Gibson" panose="02000000000000000000" pitchFamily="2" charset="77"/>
              </a:rPr>
              <a:t>Rappel du projet mk2 </a:t>
            </a:r>
            <a:r>
              <a:rPr lang="fr-FR" sz="1200" err="1">
                <a:latin typeface="Gibson" panose="02000000000000000000" pitchFamily="2" charset="77"/>
              </a:rPr>
              <a:t>Curiosity</a:t>
            </a:r>
            <a:endParaRPr lang="fr-FR" sz="1200">
              <a:latin typeface="Gibson" panose="02000000000000000000" pitchFamily="2" charset="77"/>
            </a:endParaRP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2126D2-A056-8260-B754-C309E310D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53EAA-45A3-C444-B95C-C0C9BBBA64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349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FD52-9837-71F9-ECC7-ADEEB8998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14D8EBE-DB40-28F8-D4DE-DE9EC19BF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034128F-E549-8050-5A90-4AC9AECCC1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57FDD3-C924-EE55-8A10-E2998DC1F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BA54-12CD-4126-A94D-64C3AF68AB5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051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E3C50-8791-827A-3B8C-B2903725E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B7D27FD-258D-1E32-413A-435669466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8C702F5-8CAA-1385-C0CA-003DB7D6A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4D2CBE-FC10-030D-E6D8-A91462DFF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BA54-12CD-4126-A94D-64C3AF68AB5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747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BA54-12CD-4126-A94D-64C3AF68AB5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053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252AC-B227-8922-30B6-ABAD64BFC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377FC3C-7E74-AE3C-783A-06536CC79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47492F5-9B1A-DFA1-BC74-E3B20365B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BBC6A2-4728-0181-F819-7E18ACA4C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BA54-12CD-4126-A94D-64C3AF68AB5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922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BCE36-C2BE-DA8D-B298-573D2DA82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549DB6F-F1C0-0515-2CA1-14C684C54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0DEB277-5EA9-AE34-B33E-8518CBA97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09A518-AFE4-B86E-62AC-646DA0048A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BA54-12CD-4126-A94D-64C3AF68AB5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003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76275-A14D-1702-FF5B-A12EFCCCF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31CE2C-D568-B61F-88C2-627261137D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1FF19AA-549E-AC68-EC6F-01916EB46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latin typeface="Gibson" panose="02000000000000000000" pitchFamily="2" charset="77"/>
              </a:rPr>
              <a:t>Rappel du projet mk2 </a:t>
            </a:r>
            <a:r>
              <a:rPr lang="fr-FR" sz="1200" err="1">
                <a:latin typeface="Gibson" panose="02000000000000000000" pitchFamily="2" charset="77"/>
              </a:rPr>
              <a:t>Curiosity</a:t>
            </a:r>
            <a:endParaRPr lang="fr-FR" sz="1200">
              <a:latin typeface="Gibson" panose="02000000000000000000" pitchFamily="2" charset="77"/>
            </a:endParaRP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47CBD2-5D5E-5243-B710-2EB0107D53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53EAA-45A3-C444-B95C-C0C9BBBA64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750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DC7CC-E461-F6A1-BB30-B23EFEFAB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EEE51D6-D44F-5502-165B-0FE0681AB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3EFC6F1-B42C-89B2-DB34-FBF840C6E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9464AD-54CE-BC01-C794-D7D22758C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4BA54-12CD-4126-A94D-64C3AF68AB5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16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89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7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4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0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11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3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7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47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58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49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9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p/DLhH0ydKdgd/?img_index=1" TargetMode="External"/><Relationship Id="rId13" Type="http://schemas.openxmlformats.org/officeDocument/2006/relationships/image" Target="../media/image42.png"/><Relationship Id="rId18" Type="http://schemas.openxmlformats.org/officeDocument/2006/relationships/hyperlink" Target="https://www.instagram.com/p/DLWmzwUSAuC/" TargetMode="External"/><Relationship Id="rId3" Type="http://schemas.openxmlformats.org/officeDocument/2006/relationships/image" Target="../media/image37.jpeg"/><Relationship Id="rId21" Type="http://schemas.openxmlformats.org/officeDocument/2006/relationships/image" Target="../media/image46.png"/><Relationship Id="rId7" Type="http://schemas.openxmlformats.org/officeDocument/2006/relationships/image" Target="../media/image39.jpeg"/><Relationship Id="rId12" Type="http://schemas.openxmlformats.org/officeDocument/2006/relationships/hyperlink" Target="https://www.instagram.com/p/DMmbMEtqI-Q/" TargetMode="External"/><Relationship Id="rId17" Type="http://schemas.openxmlformats.org/officeDocument/2006/relationships/image" Target="../media/image44.png"/><Relationship Id="rId2" Type="http://schemas.openxmlformats.org/officeDocument/2006/relationships/hyperlink" Target="https://www.instagram.com/p/DKSKJReKGVQ/?img_index=1" TargetMode="External"/><Relationship Id="rId16" Type="http://schemas.openxmlformats.org/officeDocument/2006/relationships/hyperlink" Target="https://www.instagram.com/p/DLMTsRViyO2/" TargetMode="External"/><Relationship Id="rId20" Type="http://schemas.openxmlformats.org/officeDocument/2006/relationships/hyperlink" Target="https://www.instagram.com/p/DKHUe-gKGr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p/DK6R2jlKe7S/?img_index=1" TargetMode="External"/><Relationship Id="rId11" Type="http://schemas.openxmlformats.org/officeDocument/2006/relationships/image" Target="../media/image41.jpeg"/><Relationship Id="rId5" Type="http://schemas.openxmlformats.org/officeDocument/2006/relationships/image" Target="../media/image38.jpeg"/><Relationship Id="rId15" Type="http://schemas.openxmlformats.org/officeDocument/2006/relationships/image" Target="../media/image43.png"/><Relationship Id="rId10" Type="http://schemas.openxmlformats.org/officeDocument/2006/relationships/hyperlink" Target="https://www.instagram.com/p/DMR1GVRqvJJ/?img_index=1" TargetMode="External"/><Relationship Id="rId19" Type="http://schemas.openxmlformats.org/officeDocument/2006/relationships/image" Target="../media/image45.png"/><Relationship Id="rId4" Type="http://schemas.openxmlformats.org/officeDocument/2006/relationships/hyperlink" Target="https://www.instagram.com/p/DKYzvofK0t9/?img_index=1" TargetMode="External"/><Relationship Id="rId9" Type="http://schemas.openxmlformats.org/officeDocument/2006/relationships/image" Target="../media/image40.jpeg"/><Relationship Id="rId14" Type="http://schemas.openxmlformats.org/officeDocument/2006/relationships/hyperlink" Target="https://www.instagram.com/p/DL5GNsTOPdW/" TargetMode="External"/><Relationship Id="rId2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7.png"/><Relationship Id="rId7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4.png"/><Relationship Id="rId7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5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7.png"/><Relationship Id="rId7" Type="http://schemas.openxmlformats.org/officeDocument/2006/relationships/hyperlink" Target="https://mk2plus.com/regie-event/mk2hotelparadiso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00.png"/><Relationship Id="rId10" Type="http://schemas.openxmlformats.org/officeDocument/2006/relationships/image" Target="../media/image102.png"/><Relationship Id="rId4" Type="http://schemas.openxmlformats.org/officeDocument/2006/relationships/image" Target="../media/image18.png"/><Relationship Id="rId9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9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03.pn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.jpeg"/><Relationship Id="rId18" Type="http://schemas.openxmlformats.org/officeDocument/2006/relationships/image" Target="../media/image121.jpeg"/><Relationship Id="rId26" Type="http://schemas.openxmlformats.org/officeDocument/2006/relationships/image" Target="../media/image129.png"/><Relationship Id="rId39" Type="http://schemas.openxmlformats.org/officeDocument/2006/relationships/image" Target="../media/image142.jpeg"/><Relationship Id="rId21" Type="http://schemas.openxmlformats.org/officeDocument/2006/relationships/image" Target="../media/image124.jpeg"/><Relationship Id="rId34" Type="http://schemas.openxmlformats.org/officeDocument/2006/relationships/image" Target="../media/image137.png"/><Relationship Id="rId42" Type="http://schemas.openxmlformats.org/officeDocument/2006/relationships/image" Target="../media/image1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29" Type="http://schemas.openxmlformats.org/officeDocument/2006/relationships/image" Target="../media/image132.svg"/><Relationship Id="rId41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24" Type="http://schemas.openxmlformats.org/officeDocument/2006/relationships/image" Target="../media/image127.png"/><Relationship Id="rId32" Type="http://schemas.openxmlformats.org/officeDocument/2006/relationships/image" Target="../media/image135.png"/><Relationship Id="rId37" Type="http://schemas.openxmlformats.org/officeDocument/2006/relationships/image" Target="../media/image140.png"/><Relationship Id="rId40" Type="http://schemas.openxmlformats.org/officeDocument/2006/relationships/image" Target="../media/image143.jpeg"/><Relationship Id="rId5" Type="http://schemas.openxmlformats.org/officeDocument/2006/relationships/image" Target="../media/image108.png"/><Relationship Id="rId15" Type="http://schemas.openxmlformats.org/officeDocument/2006/relationships/image" Target="../media/image118.svg"/><Relationship Id="rId23" Type="http://schemas.openxmlformats.org/officeDocument/2006/relationships/image" Target="../media/image126.jpeg"/><Relationship Id="rId28" Type="http://schemas.openxmlformats.org/officeDocument/2006/relationships/image" Target="../media/image131.svg"/><Relationship Id="rId36" Type="http://schemas.openxmlformats.org/officeDocument/2006/relationships/image" Target="../media/image139.png"/><Relationship Id="rId10" Type="http://schemas.openxmlformats.org/officeDocument/2006/relationships/image" Target="../media/image113.jpeg"/><Relationship Id="rId19" Type="http://schemas.openxmlformats.org/officeDocument/2006/relationships/image" Target="../media/image122.png"/><Relationship Id="rId31" Type="http://schemas.openxmlformats.org/officeDocument/2006/relationships/image" Target="../media/image134.sv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svg"/><Relationship Id="rId22" Type="http://schemas.openxmlformats.org/officeDocument/2006/relationships/image" Target="../media/image125.svg"/><Relationship Id="rId27" Type="http://schemas.openxmlformats.org/officeDocument/2006/relationships/image" Target="../media/image130.jpeg"/><Relationship Id="rId30" Type="http://schemas.openxmlformats.org/officeDocument/2006/relationships/image" Target="../media/image133.svg"/><Relationship Id="rId35" Type="http://schemas.openxmlformats.org/officeDocument/2006/relationships/image" Target="../media/image138.png"/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12" Type="http://schemas.openxmlformats.org/officeDocument/2006/relationships/image" Target="../media/image115.svg"/><Relationship Id="rId17" Type="http://schemas.openxmlformats.org/officeDocument/2006/relationships/image" Target="../media/image120.png"/><Relationship Id="rId25" Type="http://schemas.openxmlformats.org/officeDocument/2006/relationships/image" Target="../media/image128.jpeg"/><Relationship Id="rId33" Type="http://schemas.openxmlformats.org/officeDocument/2006/relationships/image" Target="../media/image136.png"/><Relationship Id="rId38" Type="http://schemas.openxmlformats.org/officeDocument/2006/relationships/image" Target="../media/image1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Anne-c&#233;cile.aucomte@mk2.com" TargetMode="External"/><Relationship Id="rId7" Type="http://schemas.openxmlformats.org/officeDocument/2006/relationships/image" Target="../media/image146.png"/><Relationship Id="rId2" Type="http://schemas.openxmlformats.org/officeDocument/2006/relationships/hyperlink" Target="mailto:Thibault.jacques@mk2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Justine.roux@mk2.com" TargetMode="External"/><Relationship Id="rId5" Type="http://schemas.openxmlformats.org/officeDocument/2006/relationships/image" Target="../media/image145.jpeg"/><Relationship Id="rId4" Type="http://schemas.openxmlformats.org/officeDocument/2006/relationships/hyperlink" Target="mailto:Yoann.malleval@mk2.com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3623F-ECE3-1A31-24D6-04150B74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EB9AF0-1F89-62DD-8151-91489745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5B61F-850D-24C1-4152-0BB1C30D5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812" y="920151"/>
            <a:ext cx="5564038" cy="553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0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72E93-EC33-8763-5171-7870C2D63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Appareils électroniques, multimédia, ordinateur portable, Écran plat&#10;&#10;Le contenu généré par l’IA peut être incorrect.">
            <a:extLst>
              <a:ext uri="{FF2B5EF4-FFF2-40B4-BE49-F238E27FC236}">
                <a16:creationId xmlns:a16="http://schemas.microsoft.com/office/drawing/2014/main" id="{84B427FA-50A4-C0E5-FEA1-7846A153B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t="14432" r="43432" b="15851"/>
          <a:stretch>
            <a:fillRect/>
          </a:stretch>
        </p:blipFill>
        <p:spPr>
          <a:xfrm>
            <a:off x="6096000" y="2785535"/>
            <a:ext cx="3685661" cy="26219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587E0E7-4BE7-D673-9BA4-608B0CAAF60A}"/>
              </a:ext>
            </a:extLst>
          </p:cNvPr>
          <p:cNvSpPr txBox="1"/>
          <p:nvPr/>
        </p:nvSpPr>
        <p:spPr>
          <a:xfrm>
            <a:off x="2749620" y="553721"/>
            <a:ext cx="7565294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/>
              <a:t>｜ </a:t>
            </a:r>
            <a:r>
              <a:rPr lang="en-US" sz="2800" b="1" spc="51">
                <a:latin typeface="Oswald" pitchFamily="2" charset="77"/>
                <a:ea typeface="+mn-lt"/>
                <a:cs typeface="+mn-lt"/>
              </a:rPr>
              <a:t>LE MÉDIA CINÉPHILE, DÉFRICHEUR ET ENGAGÉ</a:t>
            </a:r>
          </a:p>
        </p:txBody>
      </p:sp>
      <p:pic>
        <p:nvPicPr>
          <p:cNvPr id="4" name="Image 3" descr="Une image contenant noir, capture d’écran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1550E36-5A27-50D5-51F4-CBE16F0F2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32" y="274547"/>
            <a:ext cx="946997" cy="946997"/>
          </a:xfrm>
          <a:prstGeom prst="rect">
            <a:avLst/>
          </a:prstGeom>
        </p:spPr>
      </p:pic>
      <p:pic>
        <p:nvPicPr>
          <p:cNvPr id="7" name="Image 6" descr="Une image contenant habits, texte, sourire, homme&#10;&#10;Le contenu généré par l’IA peut être incorrect.">
            <a:extLst>
              <a:ext uri="{FF2B5EF4-FFF2-40B4-BE49-F238E27FC236}">
                <a16:creationId xmlns:a16="http://schemas.microsoft.com/office/drawing/2014/main" id="{63CE7A76-4289-0C07-E962-E1607AB26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4" b="19791"/>
          <a:stretch>
            <a:fillRect/>
          </a:stretch>
        </p:blipFill>
        <p:spPr>
          <a:xfrm>
            <a:off x="2766419" y="2950100"/>
            <a:ext cx="3208053" cy="2292829"/>
          </a:xfrm>
          <a:prstGeom prst="rect">
            <a:avLst/>
          </a:prstGeom>
        </p:spPr>
      </p:pic>
      <p:pic>
        <p:nvPicPr>
          <p:cNvPr id="8" name="Image 7" descr="Une image contenant Appareils électroniques, multimédia, ordinateur portable, Écran plat&#10;&#10;Le contenu généré par l’IA peut être incorrect.">
            <a:extLst>
              <a:ext uri="{FF2B5EF4-FFF2-40B4-BE49-F238E27FC236}">
                <a16:creationId xmlns:a16="http://schemas.microsoft.com/office/drawing/2014/main" id="{59828FE8-6A93-F06E-3D5B-FC0A481DC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4" t="14432" r="22158" b="15851"/>
          <a:stretch>
            <a:fillRect/>
          </a:stretch>
        </p:blipFill>
        <p:spPr>
          <a:xfrm>
            <a:off x="9955254" y="2817809"/>
            <a:ext cx="1351759" cy="2621959"/>
          </a:xfrm>
          <a:prstGeom prst="rect">
            <a:avLst/>
          </a:prstGeom>
        </p:spPr>
      </p:pic>
      <p:pic>
        <p:nvPicPr>
          <p:cNvPr id="11" name="Image 10" descr="Une image contenant texte, herbe, habits, personne&#10;&#10;Le contenu généré par l’IA peut être incorrect.">
            <a:extLst>
              <a:ext uri="{FF2B5EF4-FFF2-40B4-BE49-F238E27FC236}">
                <a16:creationId xmlns:a16="http://schemas.microsoft.com/office/drawing/2014/main" id="{B6623CC3-5F4A-DC07-0F6E-BDD8FB36B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65" y="3138308"/>
            <a:ext cx="1317186" cy="186189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1ABDE1F-F939-3735-5692-C623F18C46E2}"/>
              </a:ext>
            </a:extLst>
          </p:cNvPr>
          <p:cNvSpPr txBox="1"/>
          <p:nvPr/>
        </p:nvSpPr>
        <p:spPr>
          <a:xfrm>
            <a:off x="2070104" y="6117545"/>
            <a:ext cx="4309865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200" spc="51">
                <a:ea typeface="+mn-lt"/>
                <a:cs typeface="+mn-lt"/>
              </a:rPr>
              <a:t>Nos formats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91FA184-7AF8-8B1D-E7ED-9C5652DE80CA}"/>
              </a:ext>
            </a:extLst>
          </p:cNvPr>
          <p:cNvSpPr txBox="1"/>
          <p:nvPr/>
        </p:nvSpPr>
        <p:spPr>
          <a:xfrm>
            <a:off x="2055605" y="6366646"/>
            <a:ext cx="8519262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en-US" sz="1400" b="1" spc="51">
                <a:latin typeface="Oswald" pitchFamily="2" charset="77"/>
                <a:ea typeface="Roboto" pitchFamily="2" charset="0"/>
                <a:cs typeface="Calibri"/>
              </a:rPr>
              <a:t>CINÉMA </a:t>
            </a:r>
            <a:r>
              <a:rPr lang="fr-FR" sz="1400"/>
              <a:t>｜</a:t>
            </a:r>
            <a:r>
              <a:rPr lang="en-US" sz="1400" b="1" spc="51">
                <a:latin typeface="Oswald" pitchFamily="2" charset="77"/>
                <a:ea typeface="Roboto" pitchFamily="2" charset="0"/>
                <a:cs typeface="Calibri"/>
              </a:rPr>
              <a:t> CULTURE</a:t>
            </a:r>
            <a:r>
              <a:rPr lang="fr-FR" sz="1400"/>
              <a:t> ｜ </a:t>
            </a:r>
            <a:r>
              <a:rPr lang="en-US" sz="1400" b="1" spc="51">
                <a:latin typeface="Oswald" pitchFamily="2" charset="77"/>
                <a:ea typeface="Roboto" pitchFamily="2" charset="0"/>
                <a:cs typeface="Calibri"/>
              </a:rPr>
              <a:t>KIDS</a:t>
            </a:r>
            <a:r>
              <a:rPr lang="fr-FR" sz="1400"/>
              <a:t> ｜ </a:t>
            </a:r>
            <a:r>
              <a:rPr lang="en-US" sz="1400" b="1" spc="51">
                <a:latin typeface="Oswald" pitchFamily="2" charset="77"/>
                <a:ea typeface="Roboto" pitchFamily="2" charset="0"/>
                <a:cs typeface="Calibri"/>
              </a:rPr>
              <a:t>ENTRETIENS</a:t>
            </a:r>
            <a:r>
              <a:rPr lang="fr-FR" sz="1400"/>
              <a:t> ｜</a:t>
            </a:r>
            <a:r>
              <a:rPr lang="en-US" sz="1400" b="1" spc="51">
                <a:latin typeface="Oswald" pitchFamily="2" charset="77"/>
                <a:ea typeface="Roboto" pitchFamily="2" charset="0"/>
                <a:cs typeface="Calibri"/>
              </a:rPr>
              <a:t> I.A </a:t>
            </a:r>
            <a:r>
              <a:rPr lang="fr-FR" sz="1400"/>
              <a:t>｜ </a:t>
            </a:r>
            <a:r>
              <a:rPr lang="en-US" sz="1400" b="1" spc="51">
                <a:latin typeface="Oswald" pitchFamily="2" charset="77"/>
                <a:ea typeface="Roboto" pitchFamily="2" charset="0"/>
                <a:cs typeface="Calibri"/>
              </a:rPr>
              <a:t>DECRYPTAGES </a:t>
            </a:r>
            <a:r>
              <a:rPr lang="fr-FR" sz="1400"/>
              <a:t>｜</a:t>
            </a:r>
            <a:r>
              <a:rPr lang="en-US" sz="1400" b="1" spc="51">
                <a:latin typeface="Oswald" pitchFamily="2" charset="77"/>
                <a:ea typeface="Roboto" pitchFamily="2" charset="0"/>
                <a:cs typeface="Calibri"/>
              </a:rPr>
              <a:t> QUEER GAZE </a:t>
            </a:r>
            <a:r>
              <a:rPr lang="fr-FR" sz="1400"/>
              <a:t>｜</a:t>
            </a:r>
            <a:r>
              <a:rPr lang="en-US" sz="1400" b="1" spc="51">
                <a:latin typeface="Oswald" pitchFamily="2" charset="77"/>
                <a:ea typeface="Roboto" pitchFamily="2" charset="0"/>
                <a:cs typeface="Calibri"/>
              </a:rPr>
              <a:t> NOUVELLES STARS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72F6321-187E-1D32-46F0-05AF5D524D68}"/>
              </a:ext>
            </a:extLst>
          </p:cNvPr>
          <p:cNvCxnSpPr>
            <a:cxnSpLocks/>
          </p:cNvCxnSpPr>
          <p:nvPr/>
        </p:nvCxnSpPr>
        <p:spPr>
          <a:xfrm>
            <a:off x="3154493" y="6244907"/>
            <a:ext cx="7160421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30E69140-4BCD-A46A-25CD-CD6B6864D478}"/>
              </a:ext>
            </a:extLst>
          </p:cNvPr>
          <p:cNvSpPr txBox="1"/>
          <p:nvPr/>
        </p:nvSpPr>
        <p:spPr>
          <a:xfrm>
            <a:off x="0" y="1289770"/>
            <a:ext cx="12192000" cy="717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en-US" sz="1200" b="1" spc="51">
                <a:ea typeface="Roboto" pitchFamily="2" charset="0"/>
                <a:cs typeface="Calibri"/>
              </a:rPr>
              <a:t>Le </a:t>
            </a:r>
            <a:r>
              <a:rPr lang="en-US" sz="1200" b="1" spc="51" err="1">
                <a:ea typeface="Roboto" pitchFamily="2" charset="0"/>
                <a:cs typeface="Calibri"/>
              </a:rPr>
              <a:t>média</a:t>
            </a:r>
            <a:r>
              <a:rPr lang="en-US" sz="1200" b="1" spc="51">
                <a:ea typeface="Roboto" pitchFamily="2" charset="0"/>
                <a:cs typeface="Calibri"/>
              </a:rPr>
              <a:t> </a:t>
            </a:r>
            <a:r>
              <a:rPr lang="en-US" sz="1200" b="1" spc="51" err="1">
                <a:ea typeface="Roboto" pitchFamily="2" charset="0"/>
                <a:cs typeface="Calibri"/>
              </a:rPr>
              <a:t>culturel</a:t>
            </a:r>
            <a:r>
              <a:rPr lang="en-US" sz="1200" b="1" spc="51">
                <a:ea typeface="Roboto" pitchFamily="2" charset="0"/>
                <a:cs typeface="Calibri"/>
              </a:rPr>
              <a:t> </a:t>
            </a:r>
            <a:r>
              <a:rPr lang="en-US" sz="1200" b="1" spc="51" err="1">
                <a:ea typeface="Roboto" pitchFamily="2" charset="0"/>
                <a:cs typeface="Calibri"/>
              </a:rPr>
              <a:t>gratuit</a:t>
            </a:r>
            <a:r>
              <a:rPr lang="en-US" sz="1200" b="1" spc="51">
                <a:ea typeface="Roboto" pitchFamily="2" charset="0"/>
                <a:cs typeface="Calibri"/>
              </a:rPr>
              <a:t> de </a:t>
            </a:r>
            <a:r>
              <a:rPr lang="en-US" sz="1200" b="1" spc="51" err="1">
                <a:ea typeface="Roboto" pitchFamily="2" charset="0"/>
                <a:cs typeface="Calibri"/>
              </a:rPr>
              <a:t>référence</a:t>
            </a:r>
            <a:endParaRPr lang="en-US" sz="1200" b="1" spc="51">
              <a:ea typeface="Roboto" pitchFamily="2" charset="0"/>
              <a:cs typeface="Calibri"/>
            </a:endParaRPr>
          </a:p>
          <a:p>
            <a:pPr algn="ctr"/>
            <a:r>
              <a:rPr lang="en-US" sz="1400">
                <a:latin typeface="Oswald"/>
              </a:rPr>
              <a:t>PRINT </a:t>
            </a:r>
            <a:r>
              <a:rPr lang="fr-FR" sz="1400"/>
              <a:t>｜</a:t>
            </a:r>
            <a:r>
              <a:rPr lang="en-US" sz="1400">
                <a:latin typeface="Oswald"/>
              </a:rPr>
              <a:t> DIGITAL </a:t>
            </a:r>
            <a:r>
              <a:rPr lang="fr-FR" sz="1400"/>
              <a:t>｜  </a:t>
            </a:r>
            <a:r>
              <a:rPr lang="en-US" sz="1400">
                <a:latin typeface="Oswald"/>
              </a:rPr>
              <a:t>NEWSLETTER </a:t>
            </a:r>
            <a:r>
              <a:rPr lang="fr-FR" sz="1400"/>
              <a:t>｜  </a:t>
            </a:r>
            <a:r>
              <a:rPr lang="en-US" sz="1400">
                <a:latin typeface="Oswald"/>
              </a:rPr>
              <a:t>SOCIAL MEDIA</a:t>
            </a:r>
            <a:endParaRPr lang="fr-FR" sz="140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endParaRPr lang="en-US" sz="1200" spc="51">
              <a:ea typeface="Roboto" pitchFamily="2" charset="0"/>
              <a:cs typeface="Calibri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1A631BB-2837-E1F0-9E97-54E2DFA581CF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6743F153-AEDC-1578-851F-690CEDCFEEB8}"/>
              </a:ext>
            </a:extLst>
          </p:cNvPr>
          <p:cNvSpPr txBox="1"/>
          <p:nvPr/>
        </p:nvSpPr>
        <p:spPr>
          <a:xfrm>
            <a:off x="436267" y="2489387"/>
            <a:ext cx="6096000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en-US" sz="1050" spc="51">
                <a:ea typeface="Roboto" pitchFamily="2" charset="0"/>
                <a:cs typeface="Calibri"/>
              </a:rPr>
              <a:t>9 </a:t>
            </a:r>
            <a:r>
              <a:rPr lang="en-US" sz="1050" spc="51" err="1">
                <a:ea typeface="Roboto" pitchFamily="2" charset="0"/>
                <a:cs typeface="Calibri"/>
              </a:rPr>
              <a:t>numéros</a:t>
            </a:r>
            <a:r>
              <a:rPr lang="en-US" sz="1050" spc="51">
                <a:ea typeface="Roboto" pitchFamily="2" charset="0"/>
                <a:cs typeface="Calibri"/>
              </a:rPr>
              <a:t> par an</a:t>
            </a:r>
            <a:br>
              <a:rPr lang="en-US" sz="1050" spc="51">
                <a:ea typeface="Roboto" pitchFamily="2" charset="0"/>
                <a:cs typeface="Calibri"/>
              </a:rPr>
            </a:br>
            <a:r>
              <a:rPr lang="en-US" sz="1050" b="1" spc="51">
                <a:ea typeface="Roboto" pitchFamily="2" charset="0"/>
                <a:cs typeface="Calibri"/>
              </a:rPr>
              <a:t>Revue de 100 pages </a:t>
            </a:r>
            <a:r>
              <a:rPr lang="en-US" sz="1050" b="1" spc="51" err="1">
                <a:ea typeface="Roboto" pitchFamily="2" charset="0"/>
                <a:cs typeface="Calibri"/>
              </a:rPr>
              <a:t>tirée</a:t>
            </a:r>
            <a:r>
              <a:rPr lang="en-US" sz="1050" b="1" spc="51">
                <a:ea typeface="Roboto" pitchFamily="2" charset="0"/>
                <a:cs typeface="Calibri"/>
              </a:rPr>
              <a:t> à 100k </a:t>
            </a:r>
            <a:r>
              <a:rPr lang="en-US" sz="1050" b="1" spc="51" err="1">
                <a:ea typeface="Roboto" pitchFamily="2" charset="0"/>
                <a:cs typeface="Calibri"/>
              </a:rPr>
              <a:t>exemplaires</a:t>
            </a:r>
            <a:r>
              <a:rPr lang="en-US" sz="1050" spc="51">
                <a:ea typeface="Roboto" pitchFamily="2" charset="0"/>
                <a:cs typeface="Calibri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0D4EAC-4691-99C9-1BF3-80913EF75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47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D8304-C166-F292-B29D-F62320578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7BDFF37-E0D0-6EDF-6775-ABF6FDA77E18}"/>
              </a:ext>
            </a:extLst>
          </p:cNvPr>
          <p:cNvSpPr txBox="1"/>
          <p:nvPr/>
        </p:nvSpPr>
        <p:spPr>
          <a:xfrm>
            <a:off x="1792032" y="2050057"/>
            <a:ext cx="3310707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800" b="1">
                <a:latin typeface="Oswald"/>
              </a:rPr>
              <a:t>81.4K </a:t>
            </a:r>
            <a:endParaRPr lang="fr-FR" sz="2800" b="1">
              <a:latin typeface="Neue Haas Grotesk Text Pro"/>
            </a:endParaRPr>
          </a:p>
          <a:p>
            <a:pPr algn="r"/>
            <a:r>
              <a:rPr lang="en-US" sz="1200">
                <a:latin typeface="Oswald"/>
              </a:rPr>
              <a:t>Followers </a:t>
            </a:r>
            <a:r>
              <a:rPr lang="fr-FR" sz="1200" spc="51">
                <a:latin typeface="Oswald"/>
                <a:ea typeface="+mn-lt"/>
                <a:cs typeface="+mn-lt"/>
              </a:rPr>
              <a:t>(+45% entre mars 2025 et mars 2026)</a:t>
            </a:r>
            <a:endParaRPr lang="en-US" sz="1200">
              <a:latin typeface="Oswald"/>
            </a:endParaRPr>
          </a:p>
          <a:p>
            <a:pPr algn="r"/>
            <a:endParaRPr lang="en-US" sz="1200">
              <a:latin typeface="Oswald"/>
            </a:endParaRPr>
          </a:p>
          <a:p>
            <a:pPr algn="r"/>
            <a:r>
              <a:rPr lang="en-US" sz="2800" b="1">
                <a:latin typeface="Oswald"/>
              </a:rPr>
              <a:t>30K </a:t>
            </a:r>
            <a:endParaRPr lang="fr-FR" sz="2800" b="1"/>
          </a:p>
          <a:p>
            <a:pPr algn="r"/>
            <a:r>
              <a:rPr lang="en-US" sz="1200">
                <a:latin typeface="Oswald"/>
              </a:rPr>
              <a:t>Followers</a:t>
            </a:r>
            <a:endParaRPr lang="fr-FR" sz="1200"/>
          </a:p>
          <a:p>
            <a:pPr algn="r"/>
            <a:endParaRPr lang="fr-FR" sz="1200"/>
          </a:p>
          <a:p>
            <a:pPr algn="r"/>
            <a:r>
              <a:rPr lang="en-US" sz="2800" b="1">
                <a:latin typeface="Oswald"/>
              </a:rPr>
              <a:t>14.3K </a:t>
            </a:r>
            <a:endParaRPr lang="fr-FR" sz="2800" b="1"/>
          </a:p>
          <a:p>
            <a:pPr algn="r"/>
            <a:r>
              <a:rPr lang="en-US" sz="1200">
                <a:latin typeface="Oswald"/>
              </a:rPr>
              <a:t>Followers</a:t>
            </a:r>
          </a:p>
          <a:p>
            <a:pPr algn="r"/>
            <a:endParaRPr lang="en-US" sz="1200">
              <a:latin typeface="Oswald"/>
            </a:endParaRPr>
          </a:p>
          <a:p>
            <a:pPr algn="r"/>
            <a:r>
              <a:rPr lang="en-US" sz="2800" b="1">
                <a:latin typeface="Oswald"/>
              </a:rPr>
              <a:t>7,2K </a:t>
            </a:r>
            <a:endParaRPr lang="fr-FR" sz="2800" b="1"/>
          </a:p>
          <a:p>
            <a:pPr algn="r"/>
            <a:r>
              <a:rPr lang="en-US" sz="1200">
                <a:latin typeface="Oswald"/>
              </a:rPr>
              <a:t>Followers</a:t>
            </a:r>
          </a:p>
          <a:p>
            <a:pPr algn="r"/>
            <a:endParaRPr lang="en-US" sz="1200">
              <a:latin typeface="Oswald"/>
            </a:endParaRPr>
          </a:p>
          <a:p>
            <a:pPr algn="r"/>
            <a:r>
              <a:rPr lang="en-US" sz="2800" b="1">
                <a:latin typeface="Oswald"/>
              </a:rPr>
              <a:t>2,3K </a:t>
            </a:r>
            <a:endParaRPr lang="fr-FR" sz="2800" b="1"/>
          </a:p>
          <a:p>
            <a:pPr algn="r"/>
            <a:r>
              <a:rPr lang="en-US" sz="1200">
                <a:latin typeface="Oswald"/>
              </a:rPr>
              <a:t>Followers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484D7DF-11B3-1FB2-1DB7-2E8AD88FB887}"/>
              </a:ext>
            </a:extLst>
          </p:cNvPr>
          <p:cNvSpPr txBox="1"/>
          <p:nvPr/>
        </p:nvSpPr>
        <p:spPr>
          <a:xfrm>
            <a:off x="7089262" y="2048598"/>
            <a:ext cx="3433371" cy="38856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800" b="1">
                <a:latin typeface="Oswald"/>
                <a:ea typeface="+mn-lt"/>
                <a:cs typeface="+mn-lt"/>
              </a:rPr>
              <a:t>4,5M</a:t>
            </a:r>
            <a:r>
              <a:rPr lang="fr-FR" sz="2800" b="1">
                <a:latin typeface="Oswald"/>
              </a:rPr>
              <a:t>+</a:t>
            </a:r>
            <a:endParaRPr lang="fr-FR" sz="2800" b="1"/>
          </a:p>
          <a:p>
            <a:r>
              <a:rPr lang="en-US" sz="1200">
                <a:latin typeface="Oswald"/>
              </a:rPr>
              <a:t>de </a:t>
            </a:r>
            <a:r>
              <a:rPr lang="en-US" sz="1200" err="1">
                <a:latin typeface="Oswald"/>
              </a:rPr>
              <a:t>vues</a:t>
            </a:r>
            <a:r>
              <a:rPr lang="en-US" sz="1200">
                <a:latin typeface="Oswald"/>
              </a:rPr>
              <a:t> par </a:t>
            </a:r>
            <a:r>
              <a:rPr lang="en-US" sz="1200" err="1">
                <a:latin typeface="Oswald"/>
              </a:rPr>
              <a:t>mois</a:t>
            </a:r>
            <a:r>
              <a:rPr lang="en-US" sz="1200">
                <a:latin typeface="Oswald"/>
              </a:rPr>
              <a:t> </a:t>
            </a:r>
            <a:r>
              <a:rPr lang="en-US" sz="1200" err="1">
                <a:latin typeface="Oswald"/>
              </a:rPr>
              <a:t>en</a:t>
            </a:r>
            <a:r>
              <a:rPr lang="en-US" sz="1200">
                <a:latin typeface="Oswald"/>
              </a:rPr>
              <a:t> </a:t>
            </a:r>
            <a:r>
              <a:rPr lang="en-US" sz="1200" err="1">
                <a:latin typeface="Oswald"/>
              </a:rPr>
              <a:t>moyenne</a:t>
            </a:r>
            <a:endParaRPr lang="en-US" sz="1200">
              <a:latin typeface="Oswald"/>
            </a:endParaRPr>
          </a:p>
          <a:p>
            <a:endParaRPr lang="fr-FR" sz="1050" b="1">
              <a:latin typeface="Oswald"/>
            </a:endParaRPr>
          </a:p>
          <a:p>
            <a:r>
              <a:rPr lang="fr-FR" sz="2800" b="1">
                <a:latin typeface="Oswald"/>
              </a:rPr>
              <a:t>+175%</a:t>
            </a:r>
            <a:endParaRPr lang="fr-FR" sz="2800" b="1">
              <a:latin typeface="Neue Haas Grotesk Text Pro"/>
            </a:endParaRPr>
          </a:p>
          <a:p>
            <a:r>
              <a:rPr lang="en-US" sz="1200">
                <a:latin typeface="Oswald"/>
              </a:rPr>
              <a:t>de </a:t>
            </a:r>
            <a:r>
              <a:rPr lang="en-US" sz="1200" err="1">
                <a:latin typeface="Oswald"/>
              </a:rPr>
              <a:t>vues</a:t>
            </a:r>
            <a:r>
              <a:rPr lang="en-US" sz="1200">
                <a:latin typeface="Oswald"/>
              </a:rPr>
              <a:t> par </a:t>
            </a:r>
            <a:r>
              <a:rPr lang="en-US" sz="1200" err="1">
                <a:latin typeface="Oswald"/>
              </a:rPr>
              <a:t>mois</a:t>
            </a:r>
            <a:r>
              <a:rPr lang="en-US" sz="1200">
                <a:latin typeface="Oswald"/>
              </a:rPr>
              <a:t> </a:t>
            </a:r>
            <a:r>
              <a:rPr lang="en-US" sz="1200" err="1">
                <a:latin typeface="Oswald"/>
              </a:rPr>
              <a:t>en</a:t>
            </a:r>
            <a:r>
              <a:rPr lang="en-US" sz="1200">
                <a:latin typeface="Oswald"/>
              </a:rPr>
              <a:t> 2025 vs 2024</a:t>
            </a:r>
          </a:p>
          <a:p>
            <a:endParaRPr lang="en-US" sz="1200">
              <a:latin typeface="Oswald"/>
            </a:endParaRPr>
          </a:p>
          <a:p>
            <a:r>
              <a:rPr lang="fr-FR" sz="2800" b="1">
                <a:latin typeface="Oswald"/>
              </a:rPr>
              <a:t>66% &amp; 34% </a:t>
            </a:r>
          </a:p>
          <a:p>
            <a:r>
              <a:rPr lang="en-US" sz="1200">
                <a:latin typeface="Oswald"/>
              </a:rPr>
              <a:t>de femmes et </a:t>
            </a:r>
            <a:r>
              <a:rPr lang="en-US" sz="1200" err="1">
                <a:latin typeface="Oswald"/>
              </a:rPr>
              <a:t>d’hommes</a:t>
            </a:r>
            <a:endParaRPr lang="en-US" sz="1200">
              <a:latin typeface="Oswald"/>
            </a:endParaRPr>
          </a:p>
          <a:p>
            <a:r>
              <a:rPr lang="en-US" sz="1200">
                <a:latin typeface="Oswald"/>
              </a:rPr>
              <a:t>             </a:t>
            </a:r>
            <a:endParaRPr lang="fr-FR" sz="1200"/>
          </a:p>
          <a:p>
            <a:r>
              <a:rPr lang="fr-FR" sz="2800" b="1">
                <a:latin typeface="Oswald"/>
              </a:rPr>
              <a:t>42%</a:t>
            </a:r>
            <a:endParaRPr lang="fr-FR" sz="2800" b="1"/>
          </a:p>
          <a:p>
            <a:r>
              <a:rPr lang="en-US" sz="1200">
                <a:latin typeface="Oswald"/>
              </a:rPr>
              <a:t>de 25-34 </a:t>
            </a:r>
            <a:r>
              <a:rPr lang="en-US" sz="1200" err="1">
                <a:latin typeface="Oswald"/>
              </a:rPr>
              <a:t>ans</a:t>
            </a:r>
            <a:endParaRPr lang="en-US" sz="1200">
              <a:latin typeface="Oswald"/>
            </a:endParaRPr>
          </a:p>
          <a:p>
            <a:endParaRPr lang="en-US" sz="1200">
              <a:latin typeface="Oswald"/>
            </a:endParaRPr>
          </a:p>
          <a:p>
            <a:r>
              <a:rPr lang="fr-FR" sz="2800" b="1">
                <a:latin typeface="Oswald"/>
              </a:rPr>
              <a:t>76%</a:t>
            </a:r>
            <a:endParaRPr lang="fr-FR" sz="2800" b="1"/>
          </a:p>
          <a:p>
            <a:r>
              <a:rPr lang="en-US" sz="1200">
                <a:latin typeface="Oswald"/>
              </a:rPr>
              <a:t>de 18-44 </a:t>
            </a:r>
            <a:r>
              <a:rPr lang="en-US" sz="1200" err="1">
                <a:latin typeface="Oswald"/>
              </a:rPr>
              <a:t>ans</a:t>
            </a:r>
            <a:endParaRPr lang="en-US" sz="1200">
              <a:latin typeface="Oswald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14EB8798-CF05-6DD8-18FD-E41381E7B887}"/>
              </a:ext>
            </a:extLst>
          </p:cNvPr>
          <p:cNvCxnSpPr>
            <a:cxnSpLocks/>
          </p:cNvCxnSpPr>
          <p:nvPr/>
        </p:nvCxnSpPr>
        <p:spPr>
          <a:xfrm>
            <a:off x="-316101" y="2755609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C3F37C6-682D-B6B1-23C5-A7253F7FEBFB}"/>
              </a:ext>
            </a:extLst>
          </p:cNvPr>
          <p:cNvCxnSpPr>
            <a:cxnSpLocks/>
          </p:cNvCxnSpPr>
          <p:nvPr/>
        </p:nvCxnSpPr>
        <p:spPr>
          <a:xfrm>
            <a:off x="-316101" y="3562918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B0087C2-169D-BFBE-6369-206C46BF3227}"/>
              </a:ext>
            </a:extLst>
          </p:cNvPr>
          <p:cNvCxnSpPr>
            <a:cxnSpLocks/>
          </p:cNvCxnSpPr>
          <p:nvPr/>
        </p:nvCxnSpPr>
        <p:spPr>
          <a:xfrm>
            <a:off x="-316102" y="4357869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893C6ED-9553-289D-FBC5-6982495CFF21}"/>
              </a:ext>
            </a:extLst>
          </p:cNvPr>
          <p:cNvCxnSpPr>
            <a:cxnSpLocks/>
          </p:cNvCxnSpPr>
          <p:nvPr/>
        </p:nvCxnSpPr>
        <p:spPr>
          <a:xfrm>
            <a:off x="-316103" y="5143558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B9FDA1C-1597-31DE-2AAC-23D6E1E036A1}"/>
              </a:ext>
            </a:extLst>
          </p:cNvPr>
          <p:cNvCxnSpPr>
            <a:cxnSpLocks/>
          </p:cNvCxnSpPr>
          <p:nvPr/>
        </p:nvCxnSpPr>
        <p:spPr>
          <a:xfrm>
            <a:off x="7163407" y="2744478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B7C80EE-AF9C-3170-84B2-77FCC47A82BE}"/>
              </a:ext>
            </a:extLst>
          </p:cNvPr>
          <p:cNvCxnSpPr>
            <a:cxnSpLocks/>
          </p:cNvCxnSpPr>
          <p:nvPr/>
        </p:nvCxnSpPr>
        <p:spPr>
          <a:xfrm>
            <a:off x="7163407" y="3551787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E49ECC7-0219-6B2F-DF9C-72695B915BF5}"/>
              </a:ext>
            </a:extLst>
          </p:cNvPr>
          <p:cNvCxnSpPr>
            <a:cxnSpLocks/>
          </p:cNvCxnSpPr>
          <p:nvPr/>
        </p:nvCxnSpPr>
        <p:spPr>
          <a:xfrm>
            <a:off x="7163406" y="4346738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025D7E2-1260-3CDD-2015-C64797559B5B}"/>
              </a:ext>
            </a:extLst>
          </p:cNvPr>
          <p:cNvCxnSpPr>
            <a:cxnSpLocks/>
          </p:cNvCxnSpPr>
          <p:nvPr/>
        </p:nvCxnSpPr>
        <p:spPr>
          <a:xfrm>
            <a:off x="7163405" y="5132427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3E73807-B410-ACE9-8AE6-D68429B73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63" y="4576703"/>
            <a:ext cx="463308" cy="463308"/>
          </a:xfrm>
          <a:prstGeom prst="rect">
            <a:avLst/>
          </a:prstGeom>
        </p:spPr>
      </p:pic>
      <p:pic>
        <p:nvPicPr>
          <p:cNvPr id="35" name="Image 3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372BF29-5567-0B60-3B70-B07AB7A30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5" y="2954398"/>
            <a:ext cx="463308" cy="463308"/>
          </a:xfrm>
          <a:prstGeom prst="rect">
            <a:avLst/>
          </a:prstGeom>
        </p:spPr>
      </p:pic>
      <p:pic>
        <p:nvPicPr>
          <p:cNvPr id="37" name="Image 3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3544FBE-534A-5244-6DE1-1D25B55D7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40" y="1925497"/>
            <a:ext cx="867939" cy="867939"/>
          </a:xfrm>
          <a:prstGeom prst="rect">
            <a:avLst/>
          </a:prstGeom>
        </p:spPr>
      </p:pic>
      <p:pic>
        <p:nvPicPr>
          <p:cNvPr id="39" name="Image 38" descr="Une image contenant Graphique, symbole, Police, logo&#10;&#10;Le contenu généré par l’IA peut être incorrect.">
            <a:extLst>
              <a:ext uri="{FF2B5EF4-FFF2-40B4-BE49-F238E27FC236}">
                <a16:creationId xmlns:a16="http://schemas.microsoft.com/office/drawing/2014/main" id="{0B1F7E19-5021-7632-C6EB-8155ACD341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88" y="3599543"/>
            <a:ext cx="722486" cy="722486"/>
          </a:xfrm>
          <a:prstGeom prst="rect">
            <a:avLst/>
          </a:prstGeom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DC2AD0B4-9042-033D-B407-72685F8A3CBD}"/>
              </a:ext>
            </a:extLst>
          </p:cNvPr>
          <p:cNvCxnSpPr>
            <a:cxnSpLocks/>
          </p:cNvCxnSpPr>
          <p:nvPr/>
        </p:nvCxnSpPr>
        <p:spPr>
          <a:xfrm>
            <a:off x="-316103" y="5936604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BC5C8D0-5D92-13AB-77DA-E08D26AAF844}"/>
              </a:ext>
            </a:extLst>
          </p:cNvPr>
          <p:cNvCxnSpPr>
            <a:cxnSpLocks/>
          </p:cNvCxnSpPr>
          <p:nvPr/>
        </p:nvCxnSpPr>
        <p:spPr>
          <a:xfrm>
            <a:off x="7163405" y="5957360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6F25DEB-31F4-FA46-D430-9DD45A7BE7C5}"/>
              </a:ext>
            </a:extLst>
          </p:cNvPr>
          <p:cNvSpPr txBox="1"/>
          <p:nvPr/>
        </p:nvSpPr>
        <p:spPr>
          <a:xfrm>
            <a:off x="0" y="1289770"/>
            <a:ext cx="1219200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200" b="1"/>
              <a:t> Le média cinéma incontournable, à l’avant-garde de la culture</a:t>
            </a:r>
            <a:r>
              <a:rPr lang="en-US" sz="1200" b="1" spc="51">
                <a:ea typeface="Calibri"/>
                <a:cs typeface="Calibri"/>
              </a:rPr>
              <a:t>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2C7E9A-7A0C-8566-938B-DF3416362C78}"/>
              </a:ext>
            </a:extLst>
          </p:cNvPr>
          <p:cNvSpPr txBox="1"/>
          <p:nvPr/>
        </p:nvSpPr>
        <p:spPr>
          <a:xfrm>
            <a:off x="2749620" y="553721"/>
            <a:ext cx="7565294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/>
              <a:t>｜ </a:t>
            </a:r>
            <a:r>
              <a:rPr lang="en-US" sz="2800" b="1" spc="51">
                <a:latin typeface="Oswald" pitchFamily="2" charset="77"/>
                <a:ea typeface="+mn-lt"/>
                <a:cs typeface="+mn-lt"/>
              </a:rPr>
              <a:t>LE MÉDIA CINÉPHILE, DÉFRICHEUR ET ENGAGÉ</a:t>
            </a:r>
          </a:p>
        </p:txBody>
      </p:sp>
      <p:pic>
        <p:nvPicPr>
          <p:cNvPr id="8" name="Image 7" descr="Une image contenant noir, capture d’écran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599340A-3FC2-B31C-95D7-5E068D787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032" y="274547"/>
            <a:ext cx="946997" cy="946997"/>
          </a:xfrm>
          <a:prstGeom prst="rect">
            <a:avLst/>
          </a:prstGeom>
        </p:spPr>
      </p:pic>
      <p:pic>
        <p:nvPicPr>
          <p:cNvPr id="1026" name="Picture 2" descr="Marque Letterboxd • Letterboxd">
            <a:extLst>
              <a:ext uri="{FF2B5EF4-FFF2-40B4-BE49-F238E27FC236}">
                <a16:creationId xmlns:a16="http://schemas.microsoft.com/office/drawing/2014/main" id="{8E58A2DB-8431-4E77-813A-C8F4361EB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755" y="5284807"/>
            <a:ext cx="477787" cy="47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46E08DB-BE42-525C-6370-A916C6A858C5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79FDA0DA-FBD1-41B3-2BCD-2AF2CE980530}"/>
              </a:ext>
            </a:extLst>
          </p:cNvPr>
          <p:cNvSpPr txBox="1"/>
          <p:nvPr/>
        </p:nvSpPr>
        <p:spPr>
          <a:xfrm>
            <a:off x="0" y="6321892"/>
            <a:ext cx="12192000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000" i="1"/>
              <a:t>Source : réseaux sociaux @</a:t>
            </a:r>
            <a:r>
              <a:rPr lang="fr-FR" sz="1000" i="1" err="1"/>
              <a:t>troiscouleurs</a:t>
            </a:r>
            <a:r>
              <a:rPr lang="fr-FR" sz="1000" i="1"/>
              <a:t>__ . Avril 2026.</a:t>
            </a:r>
            <a:endParaRPr lang="fr-FR" sz="1000" i="1" spc="51">
              <a:ea typeface="+mn-lt"/>
              <a:cs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ABCD0F-C689-70D1-FB7B-579ABF048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14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0DCA8-79F7-92F4-BBF8-750A69BBD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E6BCCFB-D68F-B428-44D8-1D8CD431877C}"/>
              </a:ext>
            </a:extLst>
          </p:cNvPr>
          <p:cNvSpPr txBox="1"/>
          <p:nvPr/>
        </p:nvSpPr>
        <p:spPr>
          <a:xfrm>
            <a:off x="4655274" y="553721"/>
            <a:ext cx="6317526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/>
              <a:t>｜ </a:t>
            </a:r>
            <a:r>
              <a:rPr lang="en-US" sz="2800" b="1" spc="51">
                <a:latin typeface="Oswald" pitchFamily="2" charset="77"/>
                <a:ea typeface="+mn-lt"/>
                <a:cs typeface="+mn-lt"/>
              </a:rPr>
              <a:t>LE PLUS GRAND CINÉCLUB AU MONDE</a:t>
            </a:r>
          </a:p>
        </p:txBody>
      </p:sp>
      <p:pic>
        <p:nvPicPr>
          <p:cNvPr id="8" name="Image 7" descr="Une image contenant logo, Graphiqu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B964236B-7893-187B-065C-55F8676D9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41394" r="16789" b="40669"/>
          <a:stretch>
            <a:fillRect/>
          </a:stretch>
        </p:blipFill>
        <p:spPr>
          <a:xfrm>
            <a:off x="1423685" y="515469"/>
            <a:ext cx="3327054" cy="50915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DAB38EC-A772-3026-DE85-6DED1DA4C09B}"/>
              </a:ext>
            </a:extLst>
          </p:cNvPr>
          <p:cNvSpPr txBox="1"/>
          <p:nvPr/>
        </p:nvSpPr>
        <p:spPr>
          <a:xfrm>
            <a:off x="9265037" y="4305665"/>
            <a:ext cx="286245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612K</a:t>
            </a:r>
            <a:br>
              <a:rPr lang="en-US" sz="2800" b="1">
                <a:latin typeface="Oswald"/>
              </a:rPr>
            </a:br>
            <a:r>
              <a:rPr lang="en-US" sz="1200" spc="51" err="1">
                <a:latin typeface="Oswald" pitchFamily="2" charset="77"/>
                <a:ea typeface="Calibri"/>
                <a:cs typeface="Calibri"/>
              </a:rPr>
              <a:t>Visiteurs</a:t>
            </a:r>
            <a:r>
              <a:rPr lang="en-US" sz="1200" spc="51">
                <a:latin typeface="Oswald" pitchFamily="2" charset="77"/>
                <a:ea typeface="Calibri"/>
                <a:cs typeface="Calibri"/>
              </a:rPr>
              <a:t> </a:t>
            </a:r>
            <a:r>
              <a:rPr lang="en-US" sz="1200" spc="51" err="1">
                <a:latin typeface="Oswald" pitchFamily="2" charset="77"/>
                <a:ea typeface="Calibri"/>
                <a:cs typeface="Calibri"/>
              </a:rPr>
              <a:t>uniques</a:t>
            </a:r>
            <a:r>
              <a:rPr lang="en-US" sz="1200" spc="51">
                <a:latin typeface="Oswald" pitchFamily="2" charset="77"/>
                <a:ea typeface="Calibri"/>
                <a:cs typeface="Calibri"/>
              </a:rPr>
              <a:t>/</a:t>
            </a:r>
            <a:r>
              <a:rPr lang="en-US" sz="1200" spc="51" err="1">
                <a:latin typeface="Oswald" pitchFamily="2" charset="77"/>
                <a:ea typeface="Calibri"/>
                <a:cs typeface="Calibri"/>
              </a:rPr>
              <a:t>mois</a:t>
            </a:r>
            <a:r>
              <a:rPr lang="en-US" sz="1200" spc="51">
                <a:latin typeface="Oswald" pitchFamily="2" charset="77"/>
                <a:ea typeface="Calibri"/>
                <a:cs typeface="Calibri"/>
              </a:rPr>
              <a:t> </a:t>
            </a:r>
            <a:r>
              <a:rPr lang="en-US" sz="1200" spc="51" err="1">
                <a:latin typeface="Oswald" pitchFamily="2" charset="77"/>
                <a:ea typeface="Calibri"/>
                <a:cs typeface="Calibri"/>
              </a:rPr>
              <a:t>en</a:t>
            </a:r>
            <a:r>
              <a:rPr lang="en-US" sz="1200" spc="51">
                <a:latin typeface="Oswald" pitchFamily="2" charset="77"/>
                <a:ea typeface="Calibri"/>
                <a:cs typeface="Calibri"/>
              </a:rPr>
              <a:t> France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2B8E905-E3F7-D58C-CE97-1786E68120B1}"/>
              </a:ext>
            </a:extLst>
          </p:cNvPr>
          <p:cNvSpPr txBox="1"/>
          <p:nvPr/>
        </p:nvSpPr>
        <p:spPr>
          <a:xfrm>
            <a:off x="9874636" y="3487602"/>
            <a:ext cx="286245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2,8M</a:t>
            </a:r>
            <a:br>
              <a:rPr lang="en-US" sz="2800">
                <a:latin typeface="Oswald"/>
              </a:rPr>
            </a:br>
            <a:r>
              <a:rPr lang="en-US" sz="1200" spc="51">
                <a:latin typeface="Oswald"/>
                <a:cs typeface="Calibri"/>
              </a:rPr>
              <a:t>followers Instagram</a:t>
            </a:r>
            <a:endParaRPr lang="fr-FR" sz="1200" spc="51">
              <a:latin typeface="Oswald"/>
              <a:ea typeface="+mn-lt"/>
              <a:cs typeface="+mn-lt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FE559AA-8BAA-0029-B6C7-6DC2885D3758}"/>
              </a:ext>
            </a:extLst>
          </p:cNvPr>
          <p:cNvCxnSpPr>
            <a:cxnSpLocks/>
          </p:cNvCxnSpPr>
          <p:nvPr/>
        </p:nvCxnSpPr>
        <p:spPr>
          <a:xfrm>
            <a:off x="9335786" y="5160209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477E3E7-BA76-3AA1-0B88-CBA109CD70BC}"/>
              </a:ext>
            </a:extLst>
          </p:cNvPr>
          <p:cNvCxnSpPr>
            <a:cxnSpLocks/>
          </p:cNvCxnSpPr>
          <p:nvPr/>
        </p:nvCxnSpPr>
        <p:spPr>
          <a:xfrm>
            <a:off x="9351301" y="4185313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5C186BE1-36E1-9C94-BD0F-9275328274C1}"/>
              </a:ext>
            </a:extLst>
          </p:cNvPr>
          <p:cNvSpPr txBox="1"/>
          <p:nvPr/>
        </p:nvSpPr>
        <p:spPr>
          <a:xfrm>
            <a:off x="9265037" y="2623803"/>
            <a:ext cx="286245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145M</a:t>
            </a:r>
            <a:br>
              <a:rPr lang="en-US" sz="2800" b="1">
                <a:latin typeface="Oswald"/>
              </a:rPr>
            </a:br>
            <a:r>
              <a:rPr lang="en-US" sz="1200" spc="51">
                <a:latin typeface="Oswald" pitchFamily="2" charset="77"/>
                <a:cs typeface="Calibri"/>
              </a:rPr>
              <a:t>P</a:t>
            </a:r>
            <a:r>
              <a:rPr lang="en-US" sz="1200" spc="51">
                <a:latin typeface="Oswald" pitchFamily="2" charset="77"/>
                <a:ea typeface="Calibri"/>
                <a:cs typeface="Calibri"/>
              </a:rPr>
              <a:t>ages </a:t>
            </a:r>
            <a:r>
              <a:rPr lang="en-US" sz="1200" spc="51" err="1">
                <a:latin typeface="Oswald" pitchFamily="2" charset="77"/>
                <a:ea typeface="Calibri"/>
                <a:cs typeface="Calibri"/>
              </a:rPr>
              <a:t>vues</a:t>
            </a:r>
            <a:r>
              <a:rPr lang="en-US" sz="1200" spc="51">
                <a:latin typeface="Oswald" pitchFamily="2" charset="77"/>
                <a:ea typeface="Calibri"/>
                <a:cs typeface="Calibri"/>
              </a:rPr>
              <a:t>/</a:t>
            </a:r>
            <a:r>
              <a:rPr lang="en-US" sz="1200" spc="51" err="1">
                <a:latin typeface="Oswald" pitchFamily="2" charset="77"/>
                <a:ea typeface="Calibri"/>
                <a:cs typeface="Calibri"/>
              </a:rPr>
              <a:t>mois</a:t>
            </a:r>
            <a:r>
              <a:rPr lang="en-US" sz="1200" spc="51">
                <a:latin typeface="Oswald" pitchFamily="2" charset="77"/>
                <a:ea typeface="Calibri"/>
                <a:cs typeface="Calibri"/>
              </a:rPr>
              <a:t> </a:t>
            </a:r>
            <a:r>
              <a:rPr lang="en-US" sz="1200" spc="51" err="1">
                <a:latin typeface="Oswald" pitchFamily="2" charset="77"/>
                <a:ea typeface="Calibri"/>
                <a:cs typeface="Calibri"/>
              </a:rPr>
              <a:t>en</a:t>
            </a:r>
            <a:r>
              <a:rPr lang="en-US" sz="1200" spc="51">
                <a:latin typeface="Oswald" pitchFamily="2" charset="77"/>
                <a:ea typeface="Calibri"/>
                <a:cs typeface="Calibri"/>
              </a:rPr>
              <a:t> France</a:t>
            </a:r>
            <a:endParaRPr lang="fr-FR" sz="1200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7F2B449-1161-8981-D5E0-48B191378BB9}"/>
              </a:ext>
            </a:extLst>
          </p:cNvPr>
          <p:cNvCxnSpPr>
            <a:cxnSpLocks/>
          </p:cNvCxnSpPr>
          <p:nvPr/>
        </p:nvCxnSpPr>
        <p:spPr>
          <a:xfrm>
            <a:off x="9351301" y="3331629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8AF8C7FB-F524-426B-B643-FDF274A60005}"/>
              </a:ext>
            </a:extLst>
          </p:cNvPr>
          <p:cNvSpPr txBox="1"/>
          <p:nvPr/>
        </p:nvSpPr>
        <p:spPr>
          <a:xfrm>
            <a:off x="1084253" y="6117545"/>
            <a:ext cx="4309865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200" spc="51">
                <a:ea typeface="+mn-lt"/>
                <a:cs typeface="+mn-lt"/>
              </a:rPr>
              <a:t>Nos formats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5A38446-8D5A-37B4-ECBE-5DB3E26099F3}"/>
              </a:ext>
            </a:extLst>
          </p:cNvPr>
          <p:cNvSpPr txBox="1"/>
          <p:nvPr/>
        </p:nvSpPr>
        <p:spPr>
          <a:xfrm>
            <a:off x="1069754" y="6366646"/>
            <a:ext cx="3400978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400" b="1" spc="51">
                <a:latin typeface="Oswald" pitchFamily="2" charset="77"/>
                <a:ea typeface="+mn-lt"/>
                <a:cs typeface="+mn-lt"/>
              </a:rPr>
              <a:t>SOCIAL MÉDIA</a:t>
            </a:r>
            <a:r>
              <a:rPr lang="fr-FR" sz="1400" b="1">
                <a:latin typeface="Oswald" pitchFamily="2" charset="77"/>
              </a:rPr>
              <a:t>｜</a:t>
            </a:r>
            <a:r>
              <a:rPr lang="fr-FR" sz="1400" b="1" spc="51">
                <a:latin typeface="Oswald" pitchFamily="2" charset="77"/>
                <a:ea typeface="+mn-lt"/>
                <a:cs typeface="+mn-lt"/>
              </a:rPr>
              <a:t> DISPLAY</a:t>
            </a:r>
            <a:r>
              <a:rPr lang="fr-FR" sz="1400" b="1">
                <a:latin typeface="Oswald" pitchFamily="2" charset="77"/>
              </a:rPr>
              <a:t>｜</a:t>
            </a:r>
            <a:r>
              <a:rPr lang="fr-FR" sz="1400" b="1" spc="51">
                <a:latin typeface="Oswald" pitchFamily="2" charset="77"/>
                <a:ea typeface="+mn-lt"/>
                <a:cs typeface="+mn-lt"/>
              </a:rPr>
              <a:t> NEWSLETTER</a:t>
            </a:r>
            <a:endParaRPr lang="en-US" sz="1400" b="1" spc="51">
              <a:latin typeface="Oswald" pitchFamily="2" charset="77"/>
              <a:ea typeface="Calibri"/>
              <a:cs typeface="Calibri"/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AA25F0C-CBCE-37D0-0F96-234BDC30A06D}"/>
              </a:ext>
            </a:extLst>
          </p:cNvPr>
          <p:cNvCxnSpPr>
            <a:cxnSpLocks/>
          </p:cNvCxnSpPr>
          <p:nvPr/>
        </p:nvCxnSpPr>
        <p:spPr>
          <a:xfrm>
            <a:off x="2168642" y="6244907"/>
            <a:ext cx="2202698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4BD1379E-8886-33EB-E88E-88DDDAC1D4CF}"/>
              </a:ext>
            </a:extLst>
          </p:cNvPr>
          <p:cNvSpPr txBox="1"/>
          <p:nvPr/>
        </p:nvSpPr>
        <p:spPr>
          <a:xfrm>
            <a:off x="0" y="1289770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 b="1" spc="51">
                <a:ea typeface="Calibri"/>
                <a:cs typeface="Calibri"/>
              </a:rPr>
              <a:t>Mk2 agency </a:t>
            </a:r>
            <a:r>
              <a:rPr lang="en-US" sz="1200" b="1" spc="51" err="1">
                <a:ea typeface="Calibri"/>
                <a:cs typeface="Calibri"/>
              </a:rPr>
              <a:t>est</a:t>
            </a:r>
            <a:r>
              <a:rPr lang="en-US" sz="1200" b="1" spc="51">
                <a:ea typeface="Calibri"/>
                <a:cs typeface="Calibri"/>
              </a:rPr>
              <a:t> la </a:t>
            </a:r>
            <a:r>
              <a:rPr lang="en-US" sz="1200" b="1" spc="51" err="1">
                <a:ea typeface="Calibri"/>
                <a:cs typeface="Calibri"/>
              </a:rPr>
              <a:t>régie</a:t>
            </a:r>
            <a:r>
              <a:rPr lang="en-US" sz="1200" b="1" spc="51">
                <a:ea typeface="Calibri"/>
                <a:cs typeface="Calibri"/>
              </a:rPr>
              <a:t> exclusive de Letterboxd </a:t>
            </a:r>
            <a:r>
              <a:rPr lang="en-US" sz="1200" b="1" spc="51" err="1">
                <a:ea typeface="Calibri"/>
                <a:cs typeface="Calibri"/>
              </a:rPr>
              <a:t>en</a:t>
            </a:r>
            <a:r>
              <a:rPr lang="en-US" sz="1200" b="1" spc="51">
                <a:ea typeface="Calibri"/>
                <a:cs typeface="Calibri"/>
              </a:rPr>
              <a:t> France, </a:t>
            </a:r>
            <a:r>
              <a:rPr lang="en-US" sz="1200" b="1" spc="51" err="1">
                <a:ea typeface="Calibri"/>
                <a:cs typeface="Calibri"/>
              </a:rPr>
              <a:t>l’application</a:t>
            </a:r>
            <a:r>
              <a:rPr lang="en-US" sz="1200" b="1" spc="51">
                <a:ea typeface="Calibri"/>
                <a:cs typeface="Calibri"/>
              </a:rPr>
              <a:t> </a:t>
            </a:r>
            <a:r>
              <a:rPr lang="en-US" sz="1200" b="1" spc="51" err="1">
                <a:ea typeface="Calibri"/>
                <a:cs typeface="Calibri"/>
              </a:rPr>
              <a:t>préférée</a:t>
            </a:r>
            <a:r>
              <a:rPr lang="en-US" sz="1200" b="1" spc="51">
                <a:ea typeface="Calibri"/>
                <a:cs typeface="Calibri"/>
              </a:rPr>
              <a:t> </a:t>
            </a:r>
            <a:br>
              <a:rPr lang="en-US" sz="1200" b="1" spc="51">
                <a:ea typeface="Calibri"/>
                <a:cs typeface="Calibri"/>
              </a:rPr>
            </a:br>
            <a:r>
              <a:rPr lang="en-US" sz="1200" b="1" spc="51">
                <a:ea typeface="Calibri"/>
                <a:cs typeface="Calibri"/>
              </a:rPr>
              <a:t>des </a:t>
            </a:r>
            <a:r>
              <a:rPr lang="en-US" sz="1200" b="1" spc="51" err="1">
                <a:ea typeface="Calibri"/>
                <a:cs typeface="Calibri"/>
              </a:rPr>
              <a:t>cinéphiles</a:t>
            </a:r>
            <a:r>
              <a:rPr lang="en-US" sz="1200" b="1" spc="51">
                <a:ea typeface="Calibri"/>
                <a:cs typeface="Calibri"/>
              </a:rPr>
              <a:t> pour </a:t>
            </a:r>
            <a:r>
              <a:rPr lang="en-US" sz="1200" b="1" spc="51" err="1">
                <a:ea typeface="Calibri"/>
                <a:cs typeface="Calibri"/>
              </a:rPr>
              <a:t>découvrir</a:t>
            </a:r>
            <a:r>
              <a:rPr lang="en-US" sz="1200" b="1" spc="51">
                <a:ea typeface="Calibri"/>
                <a:cs typeface="Calibri"/>
              </a:rPr>
              <a:t>, noter et </a:t>
            </a:r>
            <a:r>
              <a:rPr lang="en-US" sz="1200" b="1" spc="51" err="1">
                <a:ea typeface="Calibri"/>
                <a:cs typeface="Calibri"/>
              </a:rPr>
              <a:t>partager</a:t>
            </a:r>
            <a:r>
              <a:rPr lang="en-US" sz="1200" b="1" spc="51">
                <a:ea typeface="Calibri"/>
                <a:cs typeface="Calibri"/>
              </a:rPr>
              <a:t> </a:t>
            </a:r>
            <a:r>
              <a:rPr lang="en-US" sz="1200" b="1" spc="51" err="1">
                <a:ea typeface="Calibri"/>
                <a:cs typeface="Calibri"/>
              </a:rPr>
              <a:t>leurs</a:t>
            </a:r>
            <a:r>
              <a:rPr lang="en-US" sz="1200" b="1" spc="51">
                <a:ea typeface="Calibri"/>
                <a:cs typeface="Calibri"/>
              </a:rPr>
              <a:t> films. </a:t>
            </a:r>
          </a:p>
          <a:p>
            <a:pPr algn="ctr"/>
            <a:r>
              <a:rPr lang="en-US" sz="1200" spc="51">
                <a:ea typeface="Calibri"/>
                <a:cs typeface="Calibri"/>
              </a:rPr>
              <a:t>Une </a:t>
            </a:r>
            <a:r>
              <a:rPr lang="en-US" sz="1200" spc="51" err="1">
                <a:ea typeface="Calibri"/>
                <a:cs typeface="Calibri"/>
              </a:rPr>
              <a:t>communauté</a:t>
            </a:r>
            <a:r>
              <a:rPr lang="en-US" sz="1200" spc="51">
                <a:ea typeface="Calibri"/>
                <a:cs typeface="Calibri"/>
              </a:rPr>
              <a:t> </a:t>
            </a:r>
            <a:r>
              <a:rPr lang="en-US" sz="1200" spc="51" err="1">
                <a:ea typeface="Calibri"/>
                <a:cs typeface="Calibri"/>
              </a:rPr>
              <a:t>prescriptrice</a:t>
            </a:r>
            <a:r>
              <a:rPr lang="en-US" sz="1200" spc="51">
                <a:ea typeface="Calibri"/>
                <a:cs typeface="Calibri"/>
              </a:rPr>
              <a:t>, </a:t>
            </a:r>
            <a:r>
              <a:rPr lang="en-US" sz="1200" spc="51" err="1">
                <a:ea typeface="Calibri"/>
                <a:cs typeface="Calibri"/>
              </a:rPr>
              <a:t>experte</a:t>
            </a:r>
            <a:r>
              <a:rPr lang="en-US" sz="1200" spc="51">
                <a:ea typeface="Calibri"/>
                <a:cs typeface="Calibri"/>
              </a:rPr>
              <a:t> et </a:t>
            </a:r>
            <a:r>
              <a:rPr lang="en-US" sz="1200" spc="51" err="1">
                <a:ea typeface="Calibri"/>
                <a:cs typeface="Calibri"/>
              </a:rPr>
              <a:t>engagée</a:t>
            </a:r>
            <a:r>
              <a:rPr lang="en-US" sz="1200" spc="51">
                <a:ea typeface="Calibri"/>
                <a:cs typeface="Calibri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181EF0-1039-D9F1-3CE7-BD013EC2E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4" t="4268" r="33825" b="3848"/>
          <a:stretch>
            <a:fillRect/>
          </a:stretch>
        </p:blipFill>
        <p:spPr>
          <a:xfrm>
            <a:off x="5097686" y="2655976"/>
            <a:ext cx="2152147" cy="3193332"/>
          </a:xfrm>
          <a:prstGeom prst="rect">
            <a:avLst/>
          </a:prstGeom>
        </p:spPr>
      </p:pic>
      <p:pic>
        <p:nvPicPr>
          <p:cNvPr id="5" name="Image 4" descr="Une image contenant capture d’écran, Téléphone mobile&#10;&#10;Le contenu généré par l’IA peut être incorrect.">
            <a:extLst>
              <a:ext uri="{FF2B5EF4-FFF2-40B4-BE49-F238E27FC236}">
                <a16:creationId xmlns:a16="http://schemas.microsoft.com/office/drawing/2014/main" id="{4483FFB0-E100-5311-01F0-36FC833D3A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10623" r="67404" b="14737"/>
          <a:stretch>
            <a:fillRect/>
          </a:stretch>
        </p:blipFill>
        <p:spPr>
          <a:xfrm>
            <a:off x="7247618" y="2523790"/>
            <a:ext cx="1976000" cy="3313484"/>
          </a:xfrm>
          <a:prstGeom prst="rect">
            <a:avLst/>
          </a:prstGeom>
        </p:spPr>
      </p:pic>
      <p:pic>
        <p:nvPicPr>
          <p:cNvPr id="9" name="Image 8" descr="Une image contenant Appareils électroniques, ordinateur, ordinateur portable, Visage humain&#10;&#10;Le contenu généré par l’IA peut être incorrect.">
            <a:extLst>
              <a:ext uri="{FF2B5EF4-FFF2-40B4-BE49-F238E27FC236}">
                <a16:creationId xmlns:a16="http://schemas.microsoft.com/office/drawing/2014/main" id="{FD89917B-43E5-E442-A428-57452C3B4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10723" r="33234" b="11712"/>
          <a:stretch>
            <a:fillRect/>
          </a:stretch>
        </p:blipFill>
        <p:spPr>
          <a:xfrm>
            <a:off x="332508" y="2446141"/>
            <a:ext cx="4898403" cy="3391134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6110D77-030A-57E1-EE56-8A0C7781A2BD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9BB22C27-11D2-B0DC-8B2A-639CD652CE3B}"/>
              </a:ext>
            </a:extLst>
          </p:cNvPr>
          <p:cNvSpPr txBox="1"/>
          <p:nvPr/>
        </p:nvSpPr>
        <p:spPr>
          <a:xfrm>
            <a:off x="1988452" y="6379948"/>
            <a:ext cx="1219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000" i="1"/>
              <a:t>Source : Réseaux sociaux et Google Analytics </a:t>
            </a:r>
            <a:r>
              <a:rPr lang="fr-FR" sz="1000" i="1" err="1"/>
              <a:t>Letterboxd</a:t>
            </a:r>
            <a:r>
              <a:rPr lang="fr-FR" sz="1000" i="1"/>
              <a:t> France. Février 2025.</a:t>
            </a:r>
            <a:endParaRPr lang="fr-FR" sz="1000" i="1" spc="51">
              <a:ea typeface="+mn-lt"/>
              <a:cs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93BE04-A4D4-FC54-033C-F981D3F37511}"/>
              </a:ext>
            </a:extLst>
          </p:cNvPr>
          <p:cNvSpPr txBox="1"/>
          <p:nvPr/>
        </p:nvSpPr>
        <p:spPr>
          <a:xfrm>
            <a:off x="9874636" y="5206876"/>
            <a:ext cx="286245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55-70%</a:t>
            </a:r>
            <a:br>
              <a:rPr lang="en-US" sz="1200" spc="51">
                <a:latin typeface="Oswald" pitchFamily="2" charset="77"/>
                <a:cs typeface="Calibri"/>
              </a:rPr>
            </a:br>
            <a:r>
              <a:rPr lang="en-US" sz="1200" spc="51" err="1">
                <a:latin typeface="Oswald" pitchFamily="2" charset="77"/>
                <a:cs typeface="Calibri"/>
              </a:rPr>
              <a:t>Taux</a:t>
            </a:r>
            <a:r>
              <a:rPr lang="en-US" sz="1200" spc="51">
                <a:latin typeface="Oswald" pitchFamily="2" charset="77"/>
                <a:cs typeface="Calibri"/>
              </a:rPr>
              <a:t> </a:t>
            </a:r>
            <a:r>
              <a:rPr lang="en-US" sz="1200" spc="51" err="1">
                <a:latin typeface="Oswald" pitchFamily="2" charset="77"/>
                <a:cs typeface="Calibri"/>
              </a:rPr>
              <a:t>d’ouverture</a:t>
            </a:r>
            <a:r>
              <a:rPr lang="en-US" sz="1200" spc="51">
                <a:latin typeface="Oswald" pitchFamily="2" charset="77"/>
                <a:cs typeface="Calibri"/>
              </a:rPr>
              <a:t> </a:t>
            </a:r>
            <a:r>
              <a:rPr lang="en-US" sz="1200" spc="51" err="1">
                <a:latin typeface="Oswald" pitchFamily="2" charset="77"/>
                <a:cs typeface="Calibri"/>
              </a:rPr>
              <a:t>moyen</a:t>
            </a:r>
            <a:r>
              <a:rPr lang="en-US" sz="1200" spc="51">
                <a:latin typeface="Oswald" pitchFamily="2" charset="77"/>
                <a:cs typeface="Calibri"/>
              </a:rPr>
              <a:t> NLs</a:t>
            </a:r>
            <a:endParaRPr lang="fr-FR" sz="1200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B7C1427-3A99-95CD-14DA-7DF100D6D46D}"/>
              </a:ext>
            </a:extLst>
          </p:cNvPr>
          <p:cNvCxnSpPr>
            <a:cxnSpLocks/>
          </p:cNvCxnSpPr>
          <p:nvPr/>
        </p:nvCxnSpPr>
        <p:spPr>
          <a:xfrm>
            <a:off x="9351301" y="5915827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Enveloppe noire - Icônes la mise en réseau gratuite">
            <a:extLst>
              <a:ext uri="{FF2B5EF4-FFF2-40B4-BE49-F238E27FC236}">
                <a16:creationId xmlns:a16="http://schemas.microsoft.com/office/drawing/2014/main" id="{BE5E1C4E-CDF8-E84E-E8EA-A44E191E4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34" y="5319414"/>
            <a:ext cx="426470" cy="4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9062EF4-5C97-41E8-3F49-2DA16953DF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99" y="3374542"/>
            <a:ext cx="867939" cy="8679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5B5B5E-BB05-55C2-B03B-BCFC666FC3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51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BE5FE79-94D5-2E98-99A1-9C02771D2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olice, Graphique, logo, symbole&#10;&#10;Le contenu généré par l’IA peut être incorrect.">
            <a:extLst>
              <a:ext uri="{FF2B5EF4-FFF2-40B4-BE49-F238E27FC236}">
                <a16:creationId xmlns:a16="http://schemas.microsoft.com/office/drawing/2014/main" id="{62E20176-CA97-12E4-9DF9-3F950F7E5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1438" y="5972975"/>
            <a:ext cx="877315" cy="506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7AF8D1-D83B-C8A2-3D1C-FB6728931379}"/>
              </a:ext>
            </a:extLst>
          </p:cNvPr>
          <p:cNvSpPr/>
          <p:nvPr/>
        </p:nvSpPr>
        <p:spPr>
          <a:xfrm>
            <a:off x="0" y="3718679"/>
            <a:ext cx="12192000" cy="31393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mur, intérieur, rouge, pièce&#10;&#10;Le contenu généré par l’IA peut être incorrect.">
            <a:extLst>
              <a:ext uri="{FF2B5EF4-FFF2-40B4-BE49-F238E27FC236}">
                <a16:creationId xmlns:a16="http://schemas.microsoft.com/office/drawing/2014/main" id="{01C1B4B7-E42E-942F-3FE6-3BCF20085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3" b="12500"/>
          <a:stretch>
            <a:fillRect/>
          </a:stretch>
        </p:blipFill>
        <p:spPr>
          <a:xfrm>
            <a:off x="0" y="3429000"/>
            <a:ext cx="12192000" cy="38996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B137139-419D-7DFC-FC86-E6EC6D120EAE}"/>
              </a:ext>
            </a:extLst>
          </p:cNvPr>
          <p:cNvSpPr txBox="1"/>
          <p:nvPr/>
        </p:nvSpPr>
        <p:spPr>
          <a:xfrm>
            <a:off x="367219" y="745354"/>
            <a:ext cx="1157175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 b="1">
                <a:latin typeface="Oswald"/>
              </a:rPr>
              <a:t>NOS</a:t>
            </a:r>
          </a:p>
          <a:p>
            <a:r>
              <a:rPr lang="fr-FR" sz="6000" b="1">
                <a:latin typeface="Oswald"/>
              </a:rPr>
              <a:t>LEVIERS MEDIA.</a:t>
            </a:r>
          </a:p>
        </p:txBody>
      </p:sp>
    </p:spTree>
    <p:extLst>
      <p:ext uri="{BB962C8B-B14F-4D97-AF65-F5344CB8AC3E}">
        <p14:creationId xmlns:p14="http://schemas.microsoft.com/office/powerpoint/2010/main" val="4126756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B21C0-B0AE-C8FA-6488-986FAA6D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A51CA031-0577-6D29-7E99-7DF8CCCD73BD}"/>
              </a:ext>
            </a:extLst>
          </p:cNvPr>
          <p:cNvSpPr/>
          <p:nvPr/>
        </p:nvSpPr>
        <p:spPr>
          <a:xfrm>
            <a:off x="3326819" y="976421"/>
            <a:ext cx="5085648" cy="502044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6DF7D47-9999-0AD2-273A-1AF3537DE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F348EB-6A29-B968-8654-2AEC1D86CE2E}"/>
              </a:ext>
            </a:extLst>
          </p:cNvPr>
          <p:cNvSpPr txBox="1"/>
          <p:nvPr/>
        </p:nvSpPr>
        <p:spPr>
          <a:xfrm>
            <a:off x="1145701" y="1285985"/>
            <a:ext cx="2749322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SOCIAL MEDIA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77AFA7-5502-3838-5B5F-F96E408DA05F}"/>
              </a:ext>
            </a:extLst>
          </p:cNvPr>
          <p:cNvSpPr txBox="1"/>
          <p:nvPr/>
        </p:nvSpPr>
        <p:spPr>
          <a:xfrm>
            <a:off x="7483075" y="5273934"/>
            <a:ext cx="2170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AFFICHAGE</a:t>
            </a:r>
            <a:endParaRPr lang="en-US" sz="16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8A9A536-8FE9-6BB3-9C36-810C19A24D6B}"/>
              </a:ext>
            </a:extLst>
          </p:cNvPr>
          <p:cNvSpPr txBox="1"/>
          <p:nvPr/>
        </p:nvSpPr>
        <p:spPr>
          <a:xfrm>
            <a:off x="1461123" y="5273934"/>
            <a:ext cx="21184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BANDE TROISCOULEURS</a:t>
            </a:r>
            <a:endParaRPr lang="en-US" sz="16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DAE7C3F-3173-3FCA-40F3-359B4A216E98}"/>
              </a:ext>
            </a:extLst>
          </p:cNvPr>
          <p:cNvSpPr txBox="1"/>
          <p:nvPr/>
        </p:nvSpPr>
        <p:spPr>
          <a:xfrm>
            <a:off x="8261178" y="1166545"/>
            <a:ext cx="1683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TICKETING &amp;</a:t>
            </a:r>
          </a:p>
          <a:p>
            <a:pPr algn="r"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VISIBILITE POINT DE VENTE</a:t>
            </a:r>
            <a:endParaRPr lang="en-US" sz="16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AD25FA2-7B23-5153-5FE8-0C3AA6155852}"/>
              </a:ext>
            </a:extLst>
          </p:cNvPr>
          <p:cNvSpPr txBox="1"/>
          <p:nvPr/>
        </p:nvSpPr>
        <p:spPr>
          <a:xfrm>
            <a:off x="3996761" y="2708246"/>
            <a:ext cx="3871491" cy="1643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 spc="51">
                <a:latin typeface="Oswald" pitchFamily="2" charset="77"/>
                <a:ea typeface="+mn-lt"/>
                <a:cs typeface="+mn-lt"/>
              </a:rPr>
              <a:t>ACTIVEZ L’ENSEMBLE DE NOS LEVIERS MEDIA AFIN DE TOUCHER NOS AUDIENCES</a:t>
            </a:r>
            <a:endParaRPr lang="en-US" sz="2800" b="1" u="sng" spc="51">
              <a:latin typeface="Oswald" pitchFamily="2" charset="77"/>
              <a:ea typeface="+mn-lt"/>
              <a:cs typeface="+mn-lt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8CD09C8-2986-C9F3-D4A5-3A272D772C28}"/>
              </a:ext>
            </a:extLst>
          </p:cNvPr>
          <p:cNvSpPr/>
          <p:nvPr/>
        </p:nvSpPr>
        <p:spPr>
          <a:xfrm>
            <a:off x="4103899" y="1553751"/>
            <a:ext cx="125730" cy="12573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ED5F45B-997F-07C8-9649-776C72F54EC2}"/>
              </a:ext>
            </a:extLst>
          </p:cNvPr>
          <p:cNvSpPr/>
          <p:nvPr/>
        </p:nvSpPr>
        <p:spPr>
          <a:xfrm>
            <a:off x="7545940" y="1582044"/>
            <a:ext cx="125730" cy="12573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FB77F57-F72E-381D-A5F8-E9A4161A4EEC}"/>
              </a:ext>
            </a:extLst>
          </p:cNvPr>
          <p:cNvSpPr/>
          <p:nvPr/>
        </p:nvSpPr>
        <p:spPr>
          <a:xfrm>
            <a:off x="4190270" y="5352246"/>
            <a:ext cx="125730" cy="12573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37EDF2E-92D8-CE5D-9BCE-2D061B2D5F2D}"/>
              </a:ext>
            </a:extLst>
          </p:cNvPr>
          <p:cNvSpPr/>
          <p:nvPr/>
        </p:nvSpPr>
        <p:spPr>
          <a:xfrm>
            <a:off x="7483075" y="5352246"/>
            <a:ext cx="125730" cy="12573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482892D-6000-7675-3B6B-CF80403AAD5A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FFADD722-A5FD-3895-1A84-613D6040761E}"/>
              </a:ext>
            </a:extLst>
          </p:cNvPr>
          <p:cNvSpPr/>
          <p:nvPr/>
        </p:nvSpPr>
        <p:spPr>
          <a:xfrm>
            <a:off x="3263953" y="3467145"/>
            <a:ext cx="125730" cy="12573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6225277-BD19-C653-A945-E6EC03751608}"/>
              </a:ext>
            </a:extLst>
          </p:cNvPr>
          <p:cNvSpPr/>
          <p:nvPr/>
        </p:nvSpPr>
        <p:spPr>
          <a:xfrm>
            <a:off x="8349601" y="3513380"/>
            <a:ext cx="125730" cy="12573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70CB793-769F-DF1E-B87D-C172BB4BF870}"/>
              </a:ext>
            </a:extLst>
          </p:cNvPr>
          <p:cNvSpPr txBox="1"/>
          <p:nvPr/>
        </p:nvSpPr>
        <p:spPr>
          <a:xfrm>
            <a:off x="7805388" y="3423598"/>
            <a:ext cx="2170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NEWSLETTERS</a:t>
            </a:r>
            <a:endParaRPr lang="en-US" sz="160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55A6BFC-35F0-E314-5BD0-F29173E3A1BC}"/>
              </a:ext>
            </a:extLst>
          </p:cNvPr>
          <p:cNvSpPr txBox="1"/>
          <p:nvPr/>
        </p:nvSpPr>
        <p:spPr>
          <a:xfrm>
            <a:off x="549513" y="3406968"/>
            <a:ext cx="2170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DIGITAL</a:t>
            </a:r>
            <a:endParaRPr lang="en-US" sz="16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1FA660-41E4-FC29-415C-C29CABD6D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94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7B33D-D8C2-9201-8CF6-627541AB7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F7241AB-704F-1CD3-086E-9B42FA32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CF167D7-A35B-E22C-525A-9ED1C0AE58E0}"/>
              </a:ext>
            </a:extLst>
          </p:cNvPr>
          <p:cNvSpPr txBox="1"/>
          <p:nvPr/>
        </p:nvSpPr>
        <p:spPr>
          <a:xfrm>
            <a:off x="454420" y="793615"/>
            <a:ext cx="10839014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 b="1">
                <a:latin typeface="Oswald"/>
              </a:rPr>
              <a:t>BANDE TROISCOULEURS.</a:t>
            </a:r>
          </a:p>
          <a:p>
            <a:r>
              <a:rPr lang="fr-FR" sz="4000" b="1">
                <a:latin typeface="Oswald"/>
              </a:rPr>
              <a:t>LE MEDIA LE PLUS EFFICIENT POUR LA MÉMORISATION DU MESSAGE.</a:t>
            </a:r>
            <a:endParaRPr lang="fr-FR" sz="4000"/>
          </a:p>
        </p:txBody>
      </p:sp>
      <p:pic>
        <p:nvPicPr>
          <p:cNvPr id="6" name="Image 5" descr="Une image contenant habits, Visage humain, personne, pull&#10;&#10;Le contenu généré par l’IA peut être incorrect.">
            <a:extLst>
              <a:ext uri="{FF2B5EF4-FFF2-40B4-BE49-F238E27FC236}">
                <a16:creationId xmlns:a16="http://schemas.microsoft.com/office/drawing/2014/main" id="{E1A2B578-DDB8-F340-53B9-9A8EDD001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/>
          <a:stretch>
            <a:fillRect/>
          </a:stretch>
        </p:blipFill>
        <p:spPr>
          <a:xfrm>
            <a:off x="6530" y="3627239"/>
            <a:ext cx="2354934" cy="3230761"/>
          </a:xfrm>
          <a:prstGeom prst="rect">
            <a:avLst/>
          </a:prstGeom>
        </p:spPr>
      </p:pic>
      <p:pic>
        <p:nvPicPr>
          <p:cNvPr id="9" name="Image 8" descr="Une image contenant personne, habits, Visage humain, estomac&#10;&#10;Le contenu généré par l’IA peut être incorrect.">
            <a:extLst>
              <a:ext uri="{FF2B5EF4-FFF2-40B4-BE49-F238E27FC236}">
                <a16:creationId xmlns:a16="http://schemas.microsoft.com/office/drawing/2014/main" id="{06AA3CFB-DE61-4119-2CE5-4462E69E2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52" y="3627238"/>
            <a:ext cx="2585888" cy="3230764"/>
          </a:xfrm>
          <a:prstGeom prst="rect">
            <a:avLst/>
          </a:prstGeom>
        </p:spPr>
      </p:pic>
      <p:pic>
        <p:nvPicPr>
          <p:cNvPr id="11" name="Image 10" descr="Une image contenant personne, Visage humain, habits, portrait&#10;&#10;Le contenu généré par l’IA peut être incorrect.">
            <a:extLst>
              <a:ext uri="{FF2B5EF4-FFF2-40B4-BE49-F238E27FC236}">
                <a16:creationId xmlns:a16="http://schemas.microsoft.com/office/drawing/2014/main" id="{E81EA384-B11E-20DA-6B6C-7E3AC3695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65" y="3627241"/>
            <a:ext cx="2585887" cy="3230762"/>
          </a:xfrm>
          <a:prstGeom prst="rect">
            <a:avLst/>
          </a:prstGeom>
        </p:spPr>
      </p:pic>
      <p:pic>
        <p:nvPicPr>
          <p:cNvPr id="13" name="Image 12" descr="Une image contenant personne, habits, Visage humain, jeans&#10;&#10;Le contenu généré par l’IA peut être incorrect.">
            <a:extLst>
              <a:ext uri="{FF2B5EF4-FFF2-40B4-BE49-F238E27FC236}">
                <a16:creationId xmlns:a16="http://schemas.microsoft.com/office/drawing/2014/main" id="{38F28526-4099-23FE-6219-384695E72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240" y="3627238"/>
            <a:ext cx="2585887" cy="3230762"/>
          </a:xfrm>
          <a:prstGeom prst="rect">
            <a:avLst/>
          </a:prstGeom>
        </p:spPr>
      </p:pic>
      <p:pic>
        <p:nvPicPr>
          <p:cNvPr id="15" name="Image 14" descr="Une image contenant personne, Visage humain, habits, Boucle&#10;&#10;Le contenu généré par l’IA peut être incorrect.">
            <a:extLst>
              <a:ext uri="{FF2B5EF4-FFF2-40B4-BE49-F238E27FC236}">
                <a16:creationId xmlns:a16="http://schemas.microsoft.com/office/drawing/2014/main" id="{489EA234-3548-051C-6A19-E77C2D2E2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6"/>
          <a:stretch>
            <a:fillRect/>
          </a:stretch>
        </p:blipFill>
        <p:spPr>
          <a:xfrm>
            <a:off x="10119128" y="3627238"/>
            <a:ext cx="2079404" cy="3230762"/>
          </a:xfrm>
          <a:prstGeom prst="rect">
            <a:avLst/>
          </a:prstGeom>
        </p:spPr>
      </p:pic>
      <p:pic>
        <p:nvPicPr>
          <p:cNvPr id="4" name="Image 3" descr="Une image contenant mur, intérieur, rouge, pièce&#10;&#10;Le contenu généré par l’IA peut être incorrect.">
            <a:extLst>
              <a:ext uri="{FF2B5EF4-FFF2-40B4-BE49-F238E27FC236}">
                <a16:creationId xmlns:a16="http://schemas.microsoft.com/office/drawing/2014/main" id="{AB404828-A99E-B188-294F-D2F4D0BB40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3" b="12500"/>
          <a:stretch>
            <a:fillRect/>
          </a:stretch>
        </p:blipFill>
        <p:spPr>
          <a:xfrm>
            <a:off x="0" y="3429000"/>
            <a:ext cx="12192000" cy="38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95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EFFF1-672C-4854-2AE3-8011C204E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BA90D9-873A-AF2C-9EA9-F9AAEE96B64D}"/>
              </a:ext>
            </a:extLst>
          </p:cNvPr>
          <p:cNvSpPr txBox="1"/>
          <p:nvPr/>
        </p:nvSpPr>
        <p:spPr>
          <a:xfrm>
            <a:off x="13960" y="553721"/>
            <a:ext cx="1217804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BANDE TROISCOULEURS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7B2B07A-5D69-21C0-B7E6-94F2B03CDA05}"/>
              </a:ext>
            </a:extLst>
          </p:cNvPr>
          <p:cNvCxnSpPr>
            <a:cxnSpLocks/>
          </p:cNvCxnSpPr>
          <p:nvPr/>
        </p:nvCxnSpPr>
        <p:spPr>
          <a:xfrm>
            <a:off x="8115268" y="5043604"/>
            <a:ext cx="0" cy="68711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E1B75-014A-9975-E48A-F2F2F8ACD128}"/>
              </a:ext>
            </a:extLst>
          </p:cNvPr>
          <p:cNvSpPr txBox="1"/>
          <p:nvPr/>
        </p:nvSpPr>
        <p:spPr>
          <a:xfrm>
            <a:off x="8099537" y="3587880"/>
            <a:ext cx="243882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fr-FR" sz="2400" b="1" spc="51">
                <a:latin typeface="Oswald" pitchFamily="2" charset="77"/>
                <a:ea typeface="+mn-lt"/>
                <a:cs typeface="+mn-lt"/>
              </a:rPr>
              <a:t>+200k</a:t>
            </a:r>
          </a:p>
          <a:p>
            <a:pPr>
              <a:defRPr sz="3000"/>
            </a:pPr>
            <a:r>
              <a:rPr lang="fr-FR" sz="1200"/>
              <a:t>+de 200k spectateurs touchés par votre spot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8E8D2AC-766F-04E7-CD98-FE817730AA46}"/>
              </a:ext>
            </a:extLst>
          </p:cNvPr>
          <p:cNvCxnSpPr>
            <a:cxnSpLocks/>
          </p:cNvCxnSpPr>
          <p:nvPr/>
        </p:nvCxnSpPr>
        <p:spPr>
          <a:xfrm>
            <a:off x="8115268" y="3646710"/>
            <a:ext cx="0" cy="68711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36F2C73-590D-6176-65F0-24C5F26D5B59}"/>
              </a:ext>
            </a:extLst>
          </p:cNvPr>
          <p:cNvSpPr txBox="1"/>
          <p:nvPr/>
        </p:nvSpPr>
        <p:spPr>
          <a:xfrm>
            <a:off x="8099538" y="2343749"/>
            <a:ext cx="327702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fr-FR" sz="2400" b="1" spc="51">
                <a:latin typeface="Oswald"/>
                <a:ea typeface="+mn-lt"/>
                <a:cs typeface="+mn-lt"/>
              </a:rPr>
              <a:t>5k</a:t>
            </a:r>
          </a:p>
          <a:p>
            <a:r>
              <a:rPr lang="fr-FR" sz="1200"/>
              <a:t>Près de 5 000 diffusions pour une campagne de 2 sem. dans tout le réseau !</a:t>
            </a:r>
            <a:endParaRPr lang="en-US" sz="120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EFB7906-F853-FD40-290E-43A1879E02F6}"/>
              </a:ext>
            </a:extLst>
          </p:cNvPr>
          <p:cNvCxnSpPr>
            <a:cxnSpLocks/>
          </p:cNvCxnSpPr>
          <p:nvPr/>
        </p:nvCxnSpPr>
        <p:spPr>
          <a:xfrm>
            <a:off x="8115268" y="2402579"/>
            <a:ext cx="0" cy="68711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DB0C243-2A64-A443-41A6-FE556133BE08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B88DCAA7-539A-30BA-E6AB-BE32A7963187}"/>
              </a:ext>
            </a:extLst>
          </p:cNvPr>
          <p:cNvSpPr txBox="1"/>
          <p:nvPr/>
        </p:nvSpPr>
        <p:spPr>
          <a:xfrm>
            <a:off x="0" y="126210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/>
              <a:t>La bande-annonce est un outil de communication puissant  qui allie qualité et rentabilité. </a:t>
            </a:r>
          </a:p>
          <a:p>
            <a:pPr algn="ctr"/>
            <a:r>
              <a:rPr lang="fr-FR" sz="1200" b="1"/>
              <a:t>C’est le média le plus efficient  pour la mémorisation du message.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98521D6-C827-7BD8-BD41-FFB8C0E9EC81}"/>
              </a:ext>
            </a:extLst>
          </p:cNvPr>
          <p:cNvGrpSpPr/>
          <p:nvPr/>
        </p:nvGrpSpPr>
        <p:grpSpPr>
          <a:xfrm>
            <a:off x="8099537" y="4870474"/>
            <a:ext cx="3565321" cy="1015663"/>
            <a:chOff x="8610176" y="4687840"/>
            <a:chExt cx="3565321" cy="1015663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EAFD818-F08D-F0A2-0EA1-780C271A32EA}"/>
                </a:ext>
              </a:extLst>
            </p:cNvPr>
            <p:cNvSpPr txBox="1"/>
            <p:nvPr/>
          </p:nvSpPr>
          <p:spPr>
            <a:xfrm>
              <a:off x="8610176" y="4687840"/>
              <a:ext cx="3565321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>
                <a:defRPr/>
              </a:pPr>
              <a:r>
                <a:rPr lang="fr-FR" sz="2400" b="1" spc="51">
                  <a:latin typeface="Oswald" pitchFamily="2" charset="77"/>
                  <a:ea typeface="+mn-lt"/>
                  <a:cs typeface="+mn-lt"/>
                </a:rPr>
                <a:t>  film</a:t>
              </a:r>
            </a:p>
            <a:p>
              <a:r>
                <a:rPr lang="fr-FR" sz="1200"/>
                <a:t>La bande TROISCOULEURS jouie d’un emplacement privilégié : dans la pénombre et juste avant le film </a:t>
              </a:r>
            </a:p>
          </p:txBody>
        </p:sp>
        <p:sp>
          <p:nvSpPr>
            <p:cNvPr id="3" name="object 11">
              <a:extLst>
                <a:ext uri="{FF2B5EF4-FFF2-40B4-BE49-F238E27FC236}">
                  <a16:creationId xmlns:a16="http://schemas.microsoft.com/office/drawing/2014/main" id="{2BF6E154-7C83-1AFA-F003-B16F5D5455C5}"/>
                </a:ext>
              </a:extLst>
            </p:cNvPr>
            <p:cNvSpPr/>
            <p:nvPr/>
          </p:nvSpPr>
          <p:spPr>
            <a:xfrm>
              <a:off x="8715842" y="4916912"/>
              <a:ext cx="76243" cy="100502"/>
            </a:xfrm>
            <a:custGeom>
              <a:avLst/>
              <a:gdLst/>
              <a:ahLst/>
              <a:cxnLst/>
              <a:rect l="l" t="t" r="r" b="b"/>
              <a:pathLst>
                <a:path w="125730" h="165734">
                  <a:moveTo>
                    <a:pt x="0" y="0"/>
                  </a:moveTo>
                  <a:lnTo>
                    <a:pt x="0" y="165331"/>
                  </a:lnTo>
                  <a:lnTo>
                    <a:pt x="125650" y="82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455">
                <a:latin typeface="Hurme Geometric Sans 1" panose="020B0500020000000000" pitchFamily="34" charset="77"/>
              </a:endParaRP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E60E610E-53E8-71BD-9B89-954088E3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640" y="2318902"/>
            <a:ext cx="5256201" cy="3662012"/>
          </a:xfrm>
          <a:prstGeom prst="rect">
            <a:avLst/>
          </a:prstGeom>
          <a:effectLst>
            <a:outerShdw blurRad="254000" dist="1778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12B7E-95D5-DBA7-9936-562E7CAAC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16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ADF25-46B5-F25B-4CF7-78E1CA0D6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4C891EF-ACB3-0E4A-5F73-84A2BD65F0FB}"/>
              </a:ext>
            </a:extLst>
          </p:cNvPr>
          <p:cNvSpPr txBox="1"/>
          <p:nvPr/>
        </p:nvSpPr>
        <p:spPr>
          <a:xfrm>
            <a:off x="310124" y="797606"/>
            <a:ext cx="1157175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 b="1">
                <a:latin typeface="Oswald"/>
              </a:rPr>
              <a:t>AFFICHAGE PRINT &amp; DIGITAL</a:t>
            </a:r>
          </a:p>
          <a:p>
            <a:r>
              <a:rPr lang="fr-FR" sz="4000" b="1">
                <a:latin typeface="Oswald"/>
              </a:rPr>
              <a:t>DES ESPACES PRIVILÉGIÉS </a:t>
            </a:r>
          </a:p>
          <a:p>
            <a:r>
              <a:rPr lang="fr-FR" sz="4000" b="1">
                <a:latin typeface="Oswald"/>
              </a:rPr>
              <a:t>AU CŒUR DES QUARTIERS CLÉS.</a:t>
            </a:r>
          </a:p>
        </p:txBody>
      </p:sp>
      <p:pic>
        <p:nvPicPr>
          <p:cNvPr id="4" name="Image 3" descr="Une image contenant mur, intérieur, rouge, pièce&#10;&#10;Le contenu généré par l’IA peut être incorrect.">
            <a:extLst>
              <a:ext uri="{FF2B5EF4-FFF2-40B4-BE49-F238E27FC236}">
                <a16:creationId xmlns:a16="http://schemas.microsoft.com/office/drawing/2014/main" id="{C9ECABD3-8370-7EC1-80C1-72FB2DFB2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3" b="12500"/>
          <a:stretch>
            <a:fillRect/>
          </a:stretch>
        </p:blipFill>
        <p:spPr>
          <a:xfrm>
            <a:off x="0" y="3429000"/>
            <a:ext cx="12192000" cy="38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91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0B7AF-28C5-A91B-02A6-CD2B31559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89FEE5C-F372-7AEE-BC0C-C9E2096AACAF}"/>
              </a:ext>
            </a:extLst>
          </p:cNvPr>
          <p:cNvSpPr txBox="1"/>
          <p:nvPr/>
        </p:nvSpPr>
        <p:spPr>
          <a:xfrm>
            <a:off x="13960" y="553721"/>
            <a:ext cx="1217804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AFFICHAGE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B4A9B03-C4AB-BB43-7F0A-96DE8E1D47C4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981FC6B-7B5C-9272-48B6-2ABA162A06C9}"/>
              </a:ext>
            </a:extLst>
          </p:cNvPr>
          <p:cNvSpPr txBox="1"/>
          <p:nvPr/>
        </p:nvSpPr>
        <p:spPr>
          <a:xfrm>
            <a:off x="0" y="1262101"/>
            <a:ext cx="121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/>
              <a:t>Une visibilité à grande échelle sur des boulevards à forte fréquentation et dans les quartiers clés de la culture à Paris.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E981A14-9AF6-9652-51F2-ADD332F19B53}"/>
              </a:ext>
            </a:extLst>
          </p:cNvPr>
          <p:cNvGrpSpPr/>
          <p:nvPr/>
        </p:nvGrpSpPr>
        <p:grpSpPr>
          <a:xfrm>
            <a:off x="547331" y="2489220"/>
            <a:ext cx="11853063" cy="3106679"/>
            <a:chOff x="547331" y="2702021"/>
            <a:chExt cx="11853063" cy="310667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0D9FA5-8A52-1CFF-6032-47660701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1"/>
            <a:stretch>
              <a:fillRect/>
            </a:stretch>
          </p:blipFill>
          <p:spPr>
            <a:xfrm>
              <a:off x="547331" y="2964051"/>
              <a:ext cx="3052970" cy="2582621"/>
            </a:xfrm>
            <a:prstGeom prst="rect">
              <a:avLst/>
            </a:prstGeom>
            <a:effectLst>
              <a:outerShdw blurRad="254000" dist="177800" dir="2700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FF9EC58-83AC-87F3-FBE0-C130852FA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29"/>
            <a:stretch>
              <a:fillRect/>
            </a:stretch>
          </p:blipFill>
          <p:spPr>
            <a:xfrm>
              <a:off x="5538730" y="2972899"/>
              <a:ext cx="3052971" cy="2564924"/>
            </a:xfrm>
            <a:prstGeom prst="rect">
              <a:avLst/>
            </a:prstGeom>
            <a:effectLst>
              <a:outerShdw blurRad="254000" dist="177800" dir="2700000" algn="t" rotWithShape="0">
                <a:prstClr val="black">
                  <a:alpha val="30000"/>
                </a:prstClr>
              </a:outerShdw>
            </a:effectLst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AFFCDE3-CE16-213D-1006-DEAB0456E868}"/>
                </a:ext>
              </a:extLst>
            </p:cNvPr>
            <p:cNvSpPr txBox="1"/>
            <p:nvPr/>
          </p:nvSpPr>
          <p:spPr>
            <a:xfrm>
              <a:off x="8980495" y="4233413"/>
              <a:ext cx="3419899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>
                <a:defRPr/>
              </a:pPr>
              <a:r>
                <a:rPr lang="fr-FR" sz="2400" b="1" spc="51">
                  <a:latin typeface="Oswald" pitchFamily="2" charset="77"/>
                  <a:ea typeface="+mn-lt"/>
                  <a:cs typeface="+mn-lt"/>
                </a:rPr>
                <a:t>24</a:t>
              </a:r>
            </a:p>
            <a:p>
              <a:pPr>
                <a:defRPr sz="3000"/>
              </a:pPr>
              <a:r>
                <a:rPr lang="fr-FR" sz="1200"/>
                <a:t>Préventifs </a:t>
              </a:r>
              <a:r>
                <a:rPr lang="fr-FR" sz="1200" err="1"/>
                <a:t>print</a:t>
              </a:r>
              <a:r>
                <a:rPr lang="fr-FR" sz="1200"/>
                <a:t> : caissons lumineux et panneaux (intérieurs et extérieurs)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5EF968F4-1110-D5A4-E6AC-6BE4024F2921}"/>
                </a:ext>
              </a:extLst>
            </p:cNvPr>
            <p:cNvCxnSpPr>
              <a:cxnSpLocks/>
            </p:cNvCxnSpPr>
            <p:nvPr/>
          </p:nvCxnSpPr>
          <p:spPr>
            <a:xfrm>
              <a:off x="8996226" y="4292243"/>
              <a:ext cx="0" cy="687116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F60C280-1765-31ED-07DD-C8FDB4F1521B}"/>
                </a:ext>
              </a:extLst>
            </p:cNvPr>
            <p:cNvSpPr txBox="1"/>
            <p:nvPr/>
          </p:nvSpPr>
          <p:spPr>
            <a:xfrm>
              <a:off x="8980496" y="2989282"/>
              <a:ext cx="3277023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>
                <a:defRPr/>
              </a:pPr>
              <a:r>
                <a:rPr lang="fr-FR" sz="2400" b="1" spc="51">
                  <a:latin typeface="Oswald"/>
                  <a:ea typeface="+mn-lt"/>
                  <a:cs typeface="+mn-lt"/>
                </a:rPr>
                <a:t>4</a:t>
              </a:r>
            </a:p>
            <a:p>
              <a:r>
                <a:rPr lang="fr-FR" sz="1200"/>
                <a:t>Écrans digitaux au mk2 Bibliothèque : Vitrine, triptyque et écran façade</a:t>
              </a:r>
              <a:endParaRPr lang="en-US" sz="1200"/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571C8A98-79AA-0F9A-2B49-E4C678DF8067}"/>
                </a:ext>
              </a:extLst>
            </p:cNvPr>
            <p:cNvCxnSpPr>
              <a:cxnSpLocks/>
            </p:cNvCxnSpPr>
            <p:nvPr/>
          </p:nvCxnSpPr>
          <p:spPr>
            <a:xfrm>
              <a:off x="8996226" y="3048112"/>
              <a:ext cx="0" cy="687116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D31BD63-BBD2-F4C9-2898-6D04FA20A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8" r="4993"/>
            <a:stretch>
              <a:fillRect/>
            </a:stretch>
          </p:blipFill>
          <p:spPr>
            <a:xfrm>
              <a:off x="2705508" y="2702021"/>
              <a:ext cx="3728016" cy="3106679"/>
            </a:xfrm>
            <a:prstGeom prst="rect">
              <a:avLst/>
            </a:prstGeom>
            <a:effectLst>
              <a:outerShdw blurRad="254000" dist="177800" dir="2700000" algn="t" rotWithShape="0">
                <a:prstClr val="black">
                  <a:alpha val="3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34ADE19-0C31-D0C6-C2FE-21BAF6700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5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13D1A-D696-5707-1069-C91FA1B93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olice, Graphique, logo, symbole&#10;&#10;Le contenu généré par l’IA peut être incorrect.">
            <a:extLst>
              <a:ext uri="{FF2B5EF4-FFF2-40B4-BE49-F238E27FC236}">
                <a16:creationId xmlns:a16="http://schemas.microsoft.com/office/drawing/2014/main" id="{AD080EC0-DF0C-9852-26DF-19763AA57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1438" y="5972975"/>
            <a:ext cx="877315" cy="506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B66B61-B27E-88FC-46C8-48ECAA5BB84F}"/>
              </a:ext>
            </a:extLst>
          </p:cNvPr>
          <p:cNvSpPr/>
          <p:nvPr/>
        </p:nvSpPr>
        <p:spPr>
          <a:xfrm>
            <a:off x="0" y="3718679"/>
            <a:ext cx="12192000" cy="31393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mur, intérieur, rouge, pièce&#10;&#10;Le contenu généré par l’IA peut être incorrect.">
            <a:extLst>
              <a:ext uri="{FF2B5EF4-FFF2-40B4-BE49-F238E27FC236}">
                <a16:creationId xmlns:a16="http://schemas.microsoft.com/office/drawing/2014/main" id="{9F7805A4-1F20-E0B5-FA29-482265428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3" b="12500"/>
          <a:stretch>
            <a:fillRect/>
          </a:stretch>
        </p:blipFill>
        <p:spPr>
          <a:xfrm>
            <a:off x="0" y="3429000"/>
            <a:ext cx="12192000" cy="38996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B4C79E4-B550-D520-7833-BA80F458DB85}"/>
              </a:ext>
            </a:extLst>
          </p:cNvPr>
          <p:cNvSpPr txBox="1"/>
          <p:nvPr/>
        </p:nvSpPr>
        <p:spPr>
          <a:xfrm>
            <a:off x="367219" y="935359"/>
            <a:ext cx="1157175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 b="1">
                <a:latin typeface="Oswald"/>
              </a:rPr>
              <a:t>SOCIAL </a:t>
            </a:r>
          </a:p>
          <a:p>
            <a:r>
              <a:rPr lang="fr-FR" sz="6000" b="1">
                <a:latin typeface="Oswald"/>
              </a:rPr>
              <a:t>MEDIA.</a:t>
            </a:r>
          </a:p>
        </p:txBody>
      </p:sp>
    </p:spTree>
    <p:extLst>
      <p:ext uri="{BB962C8B-B14F-4D97-AF65-F5344CB8AC3E}">
        <p14:creationId xmlns:p14="http://schemas.microsoft.com/office/powerpoint/2010/main" val="72811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F7E47-CAD0-51B9-62A9-A088FC74C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497CF9A-6B4E-A620-0FEA-82B322379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322196-541B-C383-1D75-09399E818E94}"/>
              </a:ext>
            </a:extLst>
          </p:cNvPr>
          <p:cNvSpPr txBox="1"/>
          <p:nvPr/>
        </p:nvSpPr>
        <p:spPr>
          <a:xfrm>
            <a:off x="405" y="1666369"/>
            <a:ext cx="12191595" cy="1055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en-US" sz="3200" b="1" spc="51">
                <a:latin typeface="Oswald"/>
                <a:ea typeface="Roboto"/>
              </a:rPr>
              <a:t>MK2 AGENCY EST L'AGENCE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en-US" sz="3200" b="1" spc="51">
                <a:latin typeface="Oswald" pitchFamily="2" charset="77"/>
                <a:ea typeface="Roboto"/>
              </a:rPr>
              <a:t>DE COMMUNICATION NÉE DU CINÉMA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17A4D2-9639-5677-AD21-8FCA57E1826F}"/>
              </a:ext>
            </a:extLst>
          </p:cNvPr>
          <p:cNvSpPr txBox="1"/>
          <p:nvPr/>
        </p:nvSpPr>
        <p:spPr>
          <a:xfrm>
            <a:off x="-1" y="2988171"/>
            <a:ext cx="12191595" cy="24222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en-US" sz="1600" spc="51">
                <a:ea typeface="+mn-lt"/>
                <a:cs typeface="+mn-lt"/>
              </a:rPr>
              <a:t>Nous </a:t>
            </a:r>
            <a:r>
              <a:rPr lang="en-US" sz="1600" spc="51" err="1">
                <a:ea typeface="+mn-lt"/>
                <a:cs typeface="+mn-lt"/>
              </a:rPr>
              <a:t>aimons</a:t>
            </a:r>
            <a:r>
              <a:rPr lang="en-US" sz="1600" spc="51">
                <a:ea typeface="+mn-lt"/>
                <a:cs typeface="+mn-lt"/>
              </a:rPr>
              <a:t> </a:t>
            </a:r>
            <a:r>
              <a:rPr lang="en-US" sz="1600" spc="51" err="1">
                <a:ea typeface="+mn-lt"/>
                <a:cs typeface="+mn-lt"/>
              </a:rPr>
              <a:t>concevoir</a:t>
            </a:r>
            <a:r>
              <a:rPr lang="en-US" sz="1600" spc="51">
                <a:ea typeface="+mn-lt"/>
                <a:cs typeface="+mn-lt"/>
              </a:rPr>
              <a:t> des formats </a:t>
            </a:r>
            <a:r>
              <a:rPr lang="en-US" sz="1600" spc="51" err="1">
                <a:ea typeface="+mn-lt"/>
                <a:cs typeface="+mn-lt"/>
              </a:rPr>
              <a:t>créatifs</a:t>
            </a:r>
            <a:r>
              <a:rPr lang="en-US" sz="1600" spc="51">
                <a:ea typeface="+mn-lt"/>
                <a:cs typeface="+mn-lt"/>
              </a:rPr>
              <a:t>, </a:t>
            </a:r>
            <a:r>
              <a:rPr lang="en-US" sz="1600" spc="51" err="1">
                <a:ea typeface="+mn-lt"/>
                <a:cs typeface="+mn-lt"/>
              </a:rPr>
              <a:t>exigeants</a:t>
            </a:r>
            <a:r>
              <a:rPr lang="en-US" sz="1600" spc="51">
                <a:ea typeface="+mn-lt"/>
                <a:cs typeface="+mn-lt"/>
              </a:rPr>
              <a:t> et </a:t>
            </a:r>
            <a:r>
              <a:rPr lang="en-US" sz="1600" spc="51" err="1">
                <a:ea typeface="+mn-lt"/>
                <a:cs typeface="+mn-lt"/>
              </a:rPr>
              <a:t>puissants</a:t>
            </a:r>
            <a:r>
              <a:rPr lang="en-US" sz="1600" spc="51">
                <a:ea typeface="+mn-lt"/>
                <a:cs typeface="+mn-lt"/>
              </a:rPr>
              <a:t> qui </a:t>
            </a:r>
            <a:r>
              <a:rPr lang="en-US" sz="1600" spc="51" err="1">
                <a:ea typeface="+mn-lt"/>
                <a:cs typeface="+mn-lt"/>
              </a:rPr>
              <a:t>parlent</a:t>
            </a:r>
            <a:r>
              <a:rPr lang="en-US" sz="1600" spc="51">
                <a:ea typeface="+mn-lt"/>
                <a:cs typeface="+mn-lt"/>
              </a:rPr>
              <a:t> </a:t>
            </a:r>
            <a:br>
              <a:rPr lang="en-US" sz="1600" spc="51">
                <a:ea typeface="+mn-lt"/>
                <a:cs typeface="+mn-lt"/>
              </a:rPr>
            </a:br>
            <a:r>
              <a:rPr lang="en-US" sz="1600" spc="51" err="1">
                <a:ea typeface="+mn-lt"/>
                <a:cs typeface="+mn-lt"/>
              </a:rPr>
              <a:t>chaque</a:t>
            </a:r>
            <a:r>
              <a:rPr lang="en-US" sz="1600" spc="51">
                <a:ea typeface="+mn-lt"/>
                <a:cs typeface="+mn-lt"/>
              </a:rPr>
              <a:t> jour à </a:t>
            </a:r>
            <a:r>
              <a:rPr lang="en-US" sz="1600" spc="51" err="1">
                <a:ea typeface="+mn-lt"/>
                <a:cs typeface="+mn-lt"/>
              </a:rPr>
              <a:t>celles</a:t>
            </a:r>
            <a:r>
              <a:rPr lang="en-US" sz="1600" spc="51">
                <a:ea typeface="+mn-lt"/>
                <a:cs typeface="+mn-lt"/>
              </a:rPr>
              <a:t> et </a:t>
            </a:r>
            <a:r>
              <a:rPr lang="en-US" sz="1600" spc="51" err="1">
                <a:ea typeface="+mn-lt"/>
                <a:cs typeface="+mn-lt"/>
              </a:rPr>
              <a:t>ceux</a:t>
            </a:r>
            <a:r>
              <a:rPr lang="en-US" sz="1600" spc="51">
                <a:ea typeface="+mn-lt"/>
                <a:cs typeface="+mn-lt"/>
              </a:rPr>
              <a:t> qui </a:t>
            </a:r>
            <a:r>
              <a:rPr lang="en-US" sz="1600" spc="51" err="1">
                <a:ea typeface="+mn-lt"/>
                <a:cs typeface="+mn-lt"/>
              </a:rPr>
              <a:t>aiment</a:t>
            </a:r>
            <a:r>
              <a:rPr lang="en-US" sz="1600" spc="51">
                <a:ea typeface="+mn-lt"/>
                <a:cs typeface="+mn-lt"/>
              </a:rPr>
              <a:t> le </a:t>
            </a:r>
            <a:r>
              <a:rPr lang="en-US" sz="1600" spc="51" err="1">
                <a:ea typeface="+mn-lt"/>
                <a:cs typeface="+mn-lt"/>
              </a:rPr>
              <a:t>cinéma</a:t>
            </a:r>
            <a:r>
              <a:rPr lang="en-US" sz="1600" spc="51">
                <a:ea typeface="+mn-lt"/>
                <a:cs typeface="+mn-lt"/>
              </a:rPr>
              <a:t> et </a:t>
            </a:r>
            <a:r>
              <a:rPr lang="fr-FR" sz="1600"/>
              <a:t>la culture.</a:t>
            </a:r>
            <a:br>
              <a:rPr lang="fr-FR" sz="1600"/>
            </a:br>
            <a:endParaRPr lang="fr-FR" sz="1600"/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600"/>
              <a:t>Une audience prescriptrice, curieuse et engagée.</a:t>
            </a:r>
            <a:endParaRPr lang="en-US" sz="1600" spc="51"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endParaRPr lang="en-US" sz="1600" spc="51"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endParaRPr lang="en-US" sz="1600" spc="51">
              <a:ea typeface="Calibri"/>
              <a:cs typeface="Calibri"/>
            </a:endParaRPr>
          </a:p>
          <a:p>
            <a:pPr algn="ctr">
              <a:defRPr sz="3000"/>
            </a:pPr>
            <a:r>
              <a:rPr lang="en-US" sz="2000" b="1" spc="51">
                <a:ea typeface="+mn-lt"/>
                <a:cs typeface="+mn-lt"/>
              </a:rPr>
              <a:t>Tout </a:t>
            </a:r>
            <a:r>
              <a:rPr lang="en-US" sz="2000" b="1" spc="51" err="1">
                <a:ea typeface="+mn-lt"/>
                <a:cs typeface="+mn-lt"/>
              </a:rPr>
              <a:t>ce</a:t>
            </a:r>
            <a:r>
              <a:rPr lang="en-US" sz="2000" b="1" spc="51">
                <a:ea typeface="+mn-lt"/>
                <a:cs typeface="+mn-lt"/>
              </a:rPr>
              <a:t> </a:t>
            </a:r>
            <a:r>
              <a:rPr lang="en-US" sz="2000" b="1" spc="51" err="1">
                <a:ea typeface="+mn-lt"/>
                <a:cs typeface="+mn-lt"/>
              </a:rPr>
              <a:t>que</a:t>
            </a:r>
            <a:r>
              <a:rPr lang="en-US" sz="2000" b="1" spc="51">
                <a:ea typeface="+mn-lt"/>
                <a:cs typeface="+mn-lt"/>
              </a:rPr>
              <a:t> mk2 fait pour les </a:t>
            </a:r>
            <a:r>
              <a:rPr lang="en-US" sz="2000" b="1" spc="51" err="1">
                <a:ea typeface="+mn-lt"/>
                <a:cs typeface="+mn-lt"/>
              </a:rPr>
              <a:t>œuvres</a:t>
            </a:r>
            <a:r>
              <a:rPr lang="en-US" sz="2000" b="1" spc="51">
                <a:ea typeface="+mn-lt"/>
                <a:cs typeface="+mn-lt"/>
              </a:rPr>
              <a:t>,</a:t>
            </a:r>
            <a:br>
              <a:rPr lang="en-US" sz="2000" b="1" spc="51">
                <a:ea typeface="+mn-lt"/>
                <a:cs typeface="+mn-lt"/>
              </a:rPr>
            </a:br>
            <a:r>
              <a:rPr lang="en-US" sz="2000" b="1" spc="51">
                <a:ea typeface="+mn-lt"/>
                <a:cs typeface="+mn-lt"/>
              </a:rPr>
              <a:t>mk2 agency le met au service des marques.</a:t>
            </a:r>
            <a:endParaRPr lang="en-US" sz="2000" b="1">
              <a:ea typeface="+mn-lt"/>
              <a:cs typeface="+mn-lt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51332BC2-1E69-CAC1-2E27-3B69FBA2F950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6E35674-D094-5F22-C2F6-EC0F68B2C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48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BF1AB-4A39-DBAF-FBCF-77AB04F22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4A8D1B-3F11-BCBF-EF1B-09DF8C7C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pic>
        <p:nvPicPr>
          <p:cNvPr id="21" name="Image 20" descr="Une image contenant texte, Visage humain, affiche, femme&#10;&#10;Le contenu généré par l’IA peut être incorrect.">
            <a:hlinkClick r:id="rId2"/>
            <a:extLst>
              <a:ext uri="{FF2B5EF4-FFF2-40B4-BE49-F238E27FC236}">
                <a16:creationId xmlns:a16="http://schemas.microsoft.com/office/drawing/2014/main" id="{EEA6291E-5E06-6D90-F4A4-C02ACEC37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48" y="4460306"/>
            <a:ext cx="1543413" cy="1928751"/>
          </a:xfrm>
          <a:prstGeom prst="rect">
            <a:avLst/>
          </a:prstGeom>
        </p:spPr>
      </p:pic>
      <p:pic>
        <p:nvPicPr>
          <p:cNvPr id="23" name="Image 22" descr="Une image contenant texte, Visage humain, affiche, capture d’écran&#10;&#10;Le contenu généré par l’IA peut être incorrect.">
            <a:hlinkClick r:id="rId4"/>
            <a:extLst>
              <a:ext uri="{FF2B5EF4-FFF2-40B4-BE49-F238E27FC236}">
                <a16:creationId xmlns:a16="http://schemas.microsoft.com/office/drawing/2014/main" id="{C30D4042-CAE5-95E2-93EE-1B301C364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670" y="4470609"/>
            <a:ext cx="1543412" cy="1918447"/>
          </a:xfrm>
          <a:prstGeom prst="rect">
            <a:avLst/>
          </a:prstGeom>
        </p:spPr>
      </p:pic>
      <p:pic>
        <p:nvPicPr>
          <p:cNvPr id="25" name="Image 24" descr="Une image contenant habits, affiche, Visage humain, texte&#10;&#10;Le contenu généré par l’IA peut être incorrect.">
            <a:hlinkClick r:id="rId6"/>
            <a:extLst>
              <a:ext uri="{FF2B5EF4-FFF2-40B4-BE49-F238E27FC236}">
                <a16:creationId xmlns:a16="http://schemas.microsoft.com/office/drawing/2014/main" id="{29E85781-724B-CF27-41E6-EB907F8A7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92" y="4459380"/>
            <a:ext cx="1543412" cy="1922568"/>
          </a:xfrm>
          <a:prstGeom prst="rect">
            <a:avLst/>
          </a:prstGeom>
        </p:spPr>
      </p:pic>
      <p:pic>
        <p:nvPicPr>
          <p:cNvPr id="27" name="Image 26" descr="Une image contenant texte, Visage humain, affiche, personne&#10;&#10;Le contenu généré par l’IA peut être incorrect.">
            <a:hlinkClick r:id="rId8"/>
            <a:extLst>
              <a:ext uri="{FF2B5EF4-FFF2-40B4-BE49-F238E27FC236}">
                <a16:creationId xmlns:a16="http://schemas.microsoft.com/office/drawing/2014/main" id="{A55104AD-9FB2-F078-6113-2AC27E09ED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314" y="4458762"/>
            <a:ext cx="1543412" cy="1918447"/>
          </a:xfrm>
          <a:prstGeom prst="rect">
            <a:avLst/>
          </a:prstGeom>
        </p:spPr>
      </p:pic>
      <p:pic>
        <p:nvPicPr>
          <p:cNvPr id="29" name="Image 28" descr="Une image contenant texte, Visage humain, femme, personne&#10;&#10;Le contenu généré par l’IA peut être incorrect.">
            <a:hlinkClick r:id="rId10"/>
            <a:extLst>
              <a:ext uri="{FF2B5EF4-FFF2-40B4-BE49-F238E27FC236}">
                <a16:creationId xmlns:a16="http://schemas.microsoft.com/office/drawing/2014/main" id="{780371CC-7B7C-0EED-74D3-65BE6239B6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43" y="4456830"/>
            <a:ext cx="1528108" cy="1905545"/>
          </a:xfrm>
          <a:prstGeom prst="rect">
            <a:avLst/>
          </a:prstGeom>
        </p:spPr>
      </p:pic>
      <p:pic>
        <p:nvPicPr>
          <p:cNvPr id="31" name="Image 30" descr="Une image contenant habits, ciel, nuage, personne&#10;&#10;Le contenu généré par l’IA peut être incorrect.">
            <a:hlinkClick r:id="rId12"/>
            <a:extLst>
              <a:ext uri="{FF2B5EF4-FFF2-40B4-BE49-F238E27FC236}">
                <a16:creationId xmlns:a16="http://schemas.microsoft.com/office/drawing/2014/main" id="{3522E32F-AEF2-3E57-5A23-111CC0CB3E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5359" r="-303" b="10733"/>
          <a:stretch>
            <a:fillRect/>
          </a:stretch>
        </p:blipFill>
        <p:spPr>
          <a:xfrm>
            <a:off x="1808915" y="1531621"/>
            <a:ext cx="1517336" cy="2756871"/>
          </a:xfrm>
          <a:prstGeom prst="rect">
            <a:avLst/>
          </a:prstGeom>
        </p:spPr>
      </p:pic>
      <p:pic>
        <p:nvPicPr>
          <p:cNvPr id="33" name="Image 32" descr="Une image contenant texte, habits, Visage humain, personne&#10;&#10;Le contenu généré par l’IA peut être incorrect.">
            <a:hlinkClick r:id="rId14"/>
            <a:extLst>
              <a:ext uri="{FF2B5EF4-FFF2-40B4-BE49-F238E27FC236}">
                <a16:creationId xmlns:a16="http://schemas.microsoft.com/office/drawing/2014/main" id="{230FE376-C876-E141-A59E-F1BE8504F3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6950" b="12453"/>
          <a:stretch>
            <a:fillRect/>
          </a:stretch>
        </p:blipFill>
        <p:spPr>
          <a:xfrm>
            <a:off x="3618094" y="1531621"/>
            <a:ext cx="1557245" cy="2756871"/>
          </a:xfrm>
          <a:prstGeom prst="rect">
            <a:avLst/>
          </a:prstGeom>
        </p:spPr>
      </p:pic>
      <p:pic>
        <p:nvPicPr>
          <p:cNvPr id="35" name="Image 34" descr="Une image contenant bébé, Visage humain, personne, capture d’écran&#10;&#10;Le contenu généré par l’IA peut être incorrect.">
            <a:hlinkClick r:id="rId16"/>
            <a:extLst>
              <a:ext uri="{FF2B5EF4-FFF2-40B4-BE49-F238E27FC236}">
                <a16:creationId xmlns:a16="http://schemas.microsoft.com/office/drawing/2014/main" id="{AF236A51-3AEC-8F5A-ACDF-E58DC6335C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4" b="10596"/>
          <a:stretch>
            <a:fillRect/>
          </a:stretch>
        </p:blipFill>
        <p:spPr>
          <a:xfrm>
            <a:off x="5467182" y="1531621"/>
            <a:ext cx="1517336" cy="2756870"/>
          </a:xfrm>
          <a:prstGeom prst="rect">
            <a:avLst/>
          </a:prstGeom>
        </p:spPr>
      </p:pic>
      <p:pic>
        <p:nvPicPr>
          <p:cNvPr id="37" name="Image 36" descr="Une image contenant capture d’écran, chaussures, habits, Danse&#10;&#10;Le contenu généré par l’IA peut être incorrect.">
            <a:hlinkClick r:id="rId18"/>
            <a:extLst>
              <a:ext uri="{FF2B5EF4-FFF2-40B4-BE49-F238E27FC236}">
                <a16:creationId xmlns:a16="http://schemas.microsoft.com/office/drawing/2014/main" id="{5CE4A4C4-3DDB-D6C9-6A33-09C17D9B69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4" b="10596"/>
          <a:stretch>
            <a:fillRect/>
          </a:stretch>
        </p:blipFill>
        <p:spPr>
          <a:xfrm>
            <a:off x="9174234" y="1531621"/>
            <a:ext cx="1515527" cy="2753583"/>
          </a:xfrm>
          <a:prstGeom prst="rect">
            <a:avLst/>
          </a:prstGeom>
        </p:spPr>
      </p:pic>
      <p:pic>
        <p:nvPicPr>
          <p:cNvPr id="39" name="Image 38" descr="Une image contenant texte, personne, animal domestique, chien&#10;&#10;Le contenu généré par l’IA peut être incorrect.">
            <a:hlinkClick r:id="rId20"/>
            <a:extLst>
              <a:ext uri="{FF2B5EF4-FFF2-40B4-BE49-F238E27FC236}">
                <a16:creationId xmlns:a16="http://schemas.microsoft.com/office/drawing/2014/main" id="{161871C1-D341-A4DC-C021-6D2FB6ABCC4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4" b="10596"/>
          <a:stretch>
            <a:fillRect/>
          </a:stretch>
        </p:blipFill>
        <p:spPr>
          <a:xfrm>
            <a:off x="7307670" y="1531622"/>
            <a:ext cx="1517336" cy="275687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2EFB39A-2735-F398-B8FD-E9F1834BFBA6}"/>
              </a:ext>
            </a:extLst>
          </p:cNvPr>
          <p:cNvSpPr txBox="1"/>
          <p:nvPr/>
        </p:nvSpPr>
        <p:spPr>
          <a:xfrm>
            <a:off x="0" y="545022"/>
            <a:ext cx="1219200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NOS FORMATS PROPRIÉTAIRES &amp; VERTICALES ÉDITORIALES ACTIVABLES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6813852-0D14-9012-28DD-C872DEC50C58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27CC4D6-99F1-CB80-42FB-6C5316495F7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76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6CE28-317F-D07F-D2A2-AFBCE7598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FC8FD7-FA04-3AAA-1E32-1AF61A020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37667"/>
            <a:ext cx="2805405" cy="365125"/>
          </a:xfrm>
        </p:spPr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66CD6F-F678-3788-66FD-1480CC5ECDC2}"/>
              </a:ext>
            </a:extLst>
          </p:cNvPr>
          <p:cNvSpPr txBox="1"/>
          <p:nvPr/>
        </p:nvSpPr>
        <p:spPr>
          <a:xfrm>
            <a:off x="13960" y="553721"/>
            <a:ext cx="1219200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NOS FORMATS SUR-MESURE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A5D232F-B4ED-E7E5-E5CD-512121EB7D3E}"/>
              </a:ext>
            </a:extLst>
          </p:cNvPr>
          <p:cNvCxnSpPr>
            <a:cxnSpLocks/>
          </p:cNvCxnSpPr>
          <p:nvPr/>
        </p:nvCxnSpPr>
        <p:spPr>
          <a:xfrm>
            <a:off x="5256984" y="6217688"/>
            <a:ext cx="7138219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3071B47-DC61-CF26-D459-F9BF981D7B87}"/>
              </a:ext>
            </a:extLst>
          </p:cNvPr>
          <p:cNvCxnSpPr>
            <a:cxnSpLocks/>
          </p:cNvCxnSpPr>
          <p:nvPr/>
        </p:nvCxnSpPr>
        <p:spPr>
          <a:xfrm flipV="1">
            <a:off x="-372533" y="3918366"/>
            <a:ext cx="9861493" cy="2114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1FF7DE70-728E-DE43-F209-54F2C2E1AA22}"/>
              </a:ext>
            </a:extLst>
          </p:cNvPr>
          <p:cNvSpPr txBox="1"/>
          <p:nvPr/>
        </p:nvSpPr>
        <p:spPr>
          <a:xfrm>
            <a:off x="2841468" y="1584954"/>
            <a:ext cx="241238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800" b="1">
                <a:latin typeface="Oswald"/>
              </a:rPr>
              <a:t>BRAND CONTENT </a:t>
            </a:r>
          </a:p>
          <a:p>
            <a:r>
              <a:rPr lang="fr-FR" sz="2800" b="1">
                <a:latin typeface="Oswald"/>
              </a:rPr>
              <a:t>VIDEO</a:t>
            </a:r>
            <a:endParaRPr lang="fr-FR" sz="2800" b="1">
              <a:latin typeface="Neue Haas Grotesk Text Pro"/>
            </a:endParaRPr>
          </a:p>
          <a:p>
            <a:r>
              <a:rPr lang="fr-FR" sz="1200" err="1"/>
              <a:t>Making</a:t>
            </a:r>
            <a:r>
              <a:rPr lang="fr-FR" sz="1200"/>
              <a:t> of </a:t>
            </a:r>
          </a:p>
          <a:p>
            <a:r>
              <a:rPr lang="fr-FR" sz="1200"/>
              <a:t>Micro-trottoir </a:t>
            </a:r>
          </a:p>
          <a:p>
            <a:r>
              <a:rPr lang="fr-FR" sz="1200"/>
              <a:t>Visite expositions</a:t>
            </a:r>
          </a:p>
          <a:p>
            <a:r>
              <a:rPr lang="fr-FR" sz="1200"/>
              <a:t>Format TROIS films </a:t>
            </a:r>
          </a:p>
          <a:p>
            <a:r>
              <a:rPr lang="fr-FR" sz="1200"/>
              <a:t>Nouvelle Star </a:t>
            </a:r>
            <a:endParaRPr lang="fr-FR" sz="1200">
              <a:ea typeface="Calibri"/>
              <a:cs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41ED40A-B4B4-B076-4AEE-840F53884FCB}"/>
              </a:ext>
            </a:extLst>
          </p:cNvPr>
          <p:cNvSpPr txBox="1"/>
          <p:nvPr/>
        </p:nvSpPr>
        <p:spPr>
          <a:xfrm>
            <a:off x="5775165" y="1746349"/>
            <a:ext cx="3746573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800" b="1">
                <a:latin typeface="Oswald"/>
              </a:rPr>
              <a:t>BRAND </a:t>
            </a:r>
          </a:p>
          <a:p>
            <a:pPr algn="r"/>
            <a:r>
              <a:rPr lang="en-US" sz="2800" b="1">
                <a:latin typeface="Oswald"/>
              </a:rPr>
              <a:t>CONTENT </a:t>
            </a:r>
          </a:p>
          <a:p>
            <a:pPr algn="r"/>
            <a:r>
              <a:rPr lang="en-US" sz="2800" b="1">
                <a:latin typeface="Oswald"/>
              </a:rPr>
              <a:t>CARROUSEL</a:t>
            </a:r>
            <a:endParaRPr lang="fr-FR" sz="2800">
              <a:latin typeface="Neue Haas Grotesk Text Pro"/>
            </a:endParaRPr>
          </a:p>
          <a:p>
            <a:pPr algn="r"/>
            <a:r>
              <a:rPr lang="fr-FR" sz="1200"/>
              <a:t>Liste / Top </a:t>
            </a:r>
          </a:p>
          <a:p>
            <a:pPr algn="r"/>
            <a:r>
              <a:rPr lang="fr-FR" sz="1200"/>
              <a:t>Entretien  </a:t>
            </a:r>
          </a:p>
          <a:p>
            <a:pPr algn="r"/>
            <a:r>
              <a:rPr lang="fr-FR" sz="1200"/>
              <a:t>Décryptage </a:t>
            </a:r>
          </a:p>
          <a:p>
            <a:pPr algn="r"/>
            <a:r>
              <a:rPr lang="fr-FR" sz="1200" err="1"/>
              <a:t>Reviews</a:t>
            </a:r>
            <a:r>
              <a:rPr lang="fr-FR" sz="1200"/>
              <a:t> </a:t>
            </a:r>
            <a:r>
              <a:rPr lang="fr-FR" sz="1200" err="1"/>
              <a:t>Letterboxd</a:t>
            </a:r>
            <a:endParaRPr lang="fr-FR" sz="12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9B7F523-98D5-F948-FE96-AE2AA61B8558}"/>
              </a:ext>
            </a:extLst>
          </p:cNvPr>
          <p:cNvSpPr txBox="1"/>
          <p:nvPr/>
        </p:nvSpPr>
        <p:spPr>
          <a:xfrm>
            <a:off x="5189248" y="4155585"/>
            <a:ext cx="2282290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DARK </a:t>
            </a:r>
          </a:p>
          <a:p>
            <a:r>
              <a:rPr lang="en-US" sz="2800" b="1">
                <a:latin typeface="Oswald"/>
              </a:rPr>
              <a:t>POST</a:t>
            </a:r>
            <a:endParaRPr lang="fr-FR" sz="2800">
              <a:latin typeface="Neue Haas Grotesk Text Pro"/>
            </a:endParaRPr>
          </a:p>
          <a:p>
            <a:r>
              <a:rPr lang="fr-FR" sz="1200"/>
              <a:t>Vos assets créatifs </a:t>
            </a:r>
            <a:br>
              <a:rPr lang="fr-FR" sz="1200"/>
            </a:br>
            <a:r>
              <a:rPr lang="fr-FR" sz="1200"/>
              <a:t>(fixes ou vidéos) </a:t>
            </a:r>
          </a:p>
          <a:p>
            <a:r>
              <a:rPr lang="fr-FR" sz="1200"/>
              <a:t>diffusés en </a:t>
            </a:r>
            <a:r>
              <a:rPr lang="fr-FR" sz="1200" err="1"/>
              <a:t>dark-posts</a:t>
            </a:r>
            <a:r>
              <a:rPr lang="fr-FR" sz="1200"/>
              <a:t> auprès de nos </a:t>
            </a:r>
            <a:br>
              <a:rPr lang="fr-FR" sz="1200"/>
            </a:br>
            <a:r>
              <a:rPr lang="fr-FR" sz="1200"/>
              <a:t>communautés </a:t>
            </a:r>
            <a:br>
              <a:rPr lang="fr-FR" sz="1200"/>
            </a:br>
            <a:r>
              <a:rPr lang="fr-FR" sz="1200"/>
              <a:t>et look-a-like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5D1061B-C3DC-5A53-A63A-BA4103CEC01E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éléphone mobile, capture d’écran, Visage humain, Appareil de communications portable&#10;&#10;Le contenu généré par l’IA peut être incorrect.">
            <a:extLst>
              <a:ext uri="{FF2B5EF4-FFF2-40B4-BE49-F238E27FC236}">
                <a16:creationId xmlns:a16="http://schemas.microsoft.com/office/drawing/2014/main" id="{E5B77B97-938F-A8EE-981F-F3D3EE3AD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18729" r="74924" b="20004"/>
          <a:stretch>
            <a:fillRect/>
          </a:stretch>
        </p:blipFill>
        <p:spPr>
          <a:xfrm>
            <a:off x="1310965" y="1479348"/>
            <a:ext cx="1530503" cy="24462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95E1E9-22D0-A4C3-09AA-F997C8334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7" r="38614" b="4659"/>
          <a:stretch/>
        </p:blipFill>
        <p:spPr>
          <a:xfrm>
            <a:off x="9565012" y="1389762"/>
            <a:ext cx="1130139" cy="2698708"/>
          </a:xfrm>
          <a:prstGeom prst="rect">
            <a:avLst/>
          </a:prstGeom>
        </p:spPr>
      </p:pic>
      <p:pic>
        <p:nvPicPr>
          <p:cNvPr id="13" name="Image 12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91C132FB-FBA7-621E-D216-32D454EA1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27" y="4199255"/>
            <a:ext cx="1274296" cy="1935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3D04B6-001A-43F3-48A5-88C62EE97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0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3C3F5-8992-E878-1ACC-AAAADB890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8DAD95-AAD9-54A9-8A13-CB02E0A3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819FBF8-7255-6A8A-8AA3-927D447423EB}"/>
              </a:ext>
            </a:extLst>
          </p:cNvPr>
          <p:cNvSpPr txBox="1"/>
          <p:nvPr/>
        </p:nvSpPr>
        <p:spPr>
          <a:xfrm>
            <a:off x="454420" y="721057"/>
            <a:ext cx="1157175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 b="1">
                <a:latin typeface="Oswald"/>
              </a:rPr>
              <a:t>BRAND CONTENT VIDÉO.</a:t>
            </a:r>
          </a:p>
          <a:p>
            <a:r>
              <a:rPr lang="fr-FR" sz="4000" b="1">
                <a:latin typeface="Oswald"/>
              </a:rPr>
              <a:t>PARLEZ À CEUX QUI </a:t>
            </a:r>
          </a:p>
          <a:p>
            <a:r>
              <a:rPr lang="fr-FR" sz="4000" b="1">
                <a:latin typeface="Oswald"/>
              </a:rPr>
              <a:t>REGARDENT VRAIMENT.</a:t>
            </a:r>
            <a:endParaRPr lang="fr-FR" sz="4000"/>
          </a:p>
        </p:txBody>
      </p:sp>
      <p:pic>
        <p:nvPicPr>
          <p:cNvPr id="6" name="Image 5" descr="Une image contenant habits, Visage humain, personne, pull&#10;&#10;Le contenu généré par l’IA peut être incorrect.">
            <a:extLst>
              <a:ext uri="{FF2B5EF4-FFF2-40B4-BE49-F238E27FC236}">
                <a16:creationId xmlns:a16="http://schemas.microsoft.com/office/drawing/2014/main" id="{591D3F41-AC91-BB37-4499-BEED01422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/>
          <a:stretch>
            <a:fillRect/>
          </a:stretch>
        </p:blipFill>
        <p:spPr>
          <a:xfrm>
            <a:off x="6530" y="3627239"/>
            <a:ext cx="2354934" cy="3230761"/>
          </a:xfrm>
          <a:prstGeom prst="rect">
            <a:avLst/>
          </a:prstGeom>
        </p:spPr>
      </p:pic>
      <p:pic>
        <p:nvPicPr>
          <p:cNvPr id="9" name="Image 8" descr="Une image contenant personne, habits, Visage humain, estomac&#10;&#10;Le contenu généré par l’IA peut être incorrect.">
            <a:extLst>
              <a:ext uri="{FF2B5EF4-FFF2-40B4-BE49-F238E27FC236}">
                <a16:creationId xmlns:a16="http://schemas.microsoft.com/office/drawing/2014/main" id="{2D110505-5723-E0E4-07B1-CC51850B2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52" y="3627238"/>
            <a:ext cx="2585888" cy="3230764"/>
          </a:xfrm>
          <a:prstGeom prst="rect">
            <a:avLst/>
          </a:prstGeom>
        </p:spPr>
      </p:pic>
      <p:pic>
        <p:nvPicPr>
          <p:cNvPr id="11" name="Image 10" descr="Une image contenant personne, Visage humain, habits, portrait&#10;&#10;Le contenu généré par l’IA peut être incorrect.">
            <a:extLst>
              <a:ext uri="{FF2B5EF4-FFF2-40B4-BE49-F238E27FC236}">
                <a16:creationId xmlns:a16="http://schemas.microsoft.com/office/drawing/2014/main" id="{7ED4CDDD-AF19-489A-5561-87B5FFFDD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65" y="3627241"/>
            <a:ext cx="2585887" cy="3230762"/>
          </a:xfrm>
          <a:prstGeom prst="rect">
            <a:avLst/>
          </a:prstGeom>
        </p:spPr>
      </p:pic>
      <p:pic>
        <p:nvPicPr>
          <p:cNvPr id="13" name="Image 12" descr="Une image contenant personne, habits, Visage humain, jeans&#10;&#10;Le contenu généré par l’IA peut être incorrect.">
            <a:extLst>
              <a:ext uri="{FF2B5EF4-FFF2-40B4-BE49-F238E27FC236}">
                <a16:creationId xmlns:a16="http://schemas.microsoft.com/office/drawing/2014/main" id="{3F42F1B6-CEDA-F569-ED88-397D1807D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240" y="3627238"/>
            <a:ext cx="2585887" cy="3230762"/>
          </a:xfrm>
          <a:prstGeom prst="rect">
            <a:avLst/>
          </a:prstGeom>
        </p:spPr>
      </p:pic>
      <p:pic>
        <p:nvPicPr>
          <p:cNvPr id="15" name="Image 14" descr="Une image contenant personne, Visage humain, habits, Boucle&#10;&#10;Le contenu généré par l’IA peut être incorrect.">
            <a:extLst>
              <a:ext uri="{FF2B5EF4-FFF2-40B4-BE49-F238E27FC236}">
                <a16:creationId xmlns:a16="http://schemas.microsoft.com/office/drawing/2014/main" id="{4D858674-478A-B021-CF5F-9B6F8DC4A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6"/>
          <a:stretch>
            <a:fillRect/>
          </a:stretch>
        </p:blipFill>
        <p:spPr>
          <a:xfrm>
            <a:off x="10119128" y="3627238"/>
            <a:ext cx="2079404" cy="323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39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A65E9-EEAF-142F-4BC2-8349E699B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A1B7357-E566-3B8A-33A3-4FF0AA439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8D8E154-E947-1CE0-B1AC-3B26928D1A51}"/>
              </a:ext>
            </a:extLst>
          </p:cNvPr>
          <p:cNvSpPr txBox="1"/>
          <p:nvPr/>
        </p:nvSpPr>
        <p:spPr>
          <a:xfrm>
            <a:off x="0" y="128977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/>
              <a:t>Le format roi de l’algorithme : incarné et immersif.</a:t>
            </a:r>
            <a:br>
              <a:rPr lang="fr-FR" sz="1200" b="1"/>
            </a:br>
            <a:r>
              <a:rPr lang="fr-FR" sz="1200"/>
              <a:t>Idéal pour raconter une histoire, capter l’attention dès la première seconde et maximiser le </a:t>
            </a:r>
            <a:r>
              <a:rPr lang="fr-FR" sz="1200" err="1"/>
              <a:t>reach</a:t>
            </a:r>
            <a:r>
              <a:rPr lang="fr-FR" sz="1200"/>
              <a:t>.</a:t>
            </a:r>
            <a:br>
              <a:rPr lang="fr-FR" sz="1200"/>
            </a:br>
            <a:r>
              <a:rPr lang="fr-FR" sz="1200"/>
              <a:t>Publié en organique sur nos pages avec boost </a:t>
            </a:r>
            <a:r>
              <a:rPr lang="fr-FR" sz="1200" err="1"/>
              <a:t>sponso</a:t>
            </a:r>
            <a:r>
              <a:rPr lang="fr-FR" sz="1200"/>
              <a:t>.</a:t>
            </a:r>
            <a:endParaRPr lang="fr-FR" sz="1200">
              <a:latin typeface="Oswald" pitchFamily="2" charset="77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57E423-25F7-EE11-018F-4CD9165A1CB3}"/>
              </a:ext>
            </a:extLst>
          </p:cNvPr>
          <p:cNvSpPr txBox="1"/>
          <p:nvPr/>
        </p:nvSpPr>
        <p:spPr>
          <a:xfrm>
            <a:off x="13960" y="553721"/>
            <a:ext cx="1219200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BRAND CONTENT VIDÉO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40CBA18-24D4-DC6F-149E-D5951835410D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 descr="Une image contenant Téléphone mobile, Appareil de communications portable, Appareil de communicatio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20FEBEF-EFD7-2D11-D56C-AA880308A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055624"/>
            <a:ext cx="7772400" cy="4371975"/>
          </a:xfrm>
          <a:prstGeom prst="rect">
            <a:avLst/>
          </a:prstGeom>
        </p:spPr>
      </p:pic>
      <p:pic>
        <p:nvPicPr>
          <p:cNvPr id="16" name="Image 15" descr="Une image contenant Téléphone mobile, capture d’écran, Visage humain, Appareil de communications portable&#10;&#10;Le contenu généré par l’IA peut être incorrect.">
            <a:extLst>
              <a:ext uri="{FF2B5EF4-FFF2-40B4-BE49-F238E27FC236}">
                <a16:creationId xmlns:a16="http://schemas.microsoft.com/office/drawing/2014/main" id="{7627503E-A8D6-17A6-BC5E-6B1CE1D6A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18729" r="74924" b="20004"/>
          <a:stretch>
            <a:fillRect/>
          </a:stretch>
        </p:blipFill>
        <p:spPr>
          <a:xfrm>
            <a:off x="4846124" y="2310996"/>
            <a:ext cx="2456376" cy="3926065"/>
          </a:xfrm>
          <a:prstGeom prst="rect">
            <a:avLst/>
          </a:prstGeom>
        </p:spPr>
      </p:pic>
      <p:pic>
        <p:nvPicPr>
          <p:cNvPr id="17" name="Image 16" descr="Une image contenant logo, Graphiqu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E6547EC4-5E63-FDAD-2CAE-4951CD3B5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41394" r="16789" b="40669"/>
          <a:stretch>
            <a:fillRect/>
          </a:stretch>
        </p:blipFill>
        <p:spPr>
          <a:xfrm>
            <a:off x="6623916" y="6433099"/>
            <a:ext cx="1524677" cy="23333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C39F755-121A-E24A-8C81-DC683309F933}"/>
              </a:ext>
            </a:extLst>
          </p:cNvPr>
          <p:cNvSpPr txBox="1"/>
          <p:nvPr/>
        </p:nvSpPr>
        <p:spPr>
          <a:xfrm>
            <a:off x="3962929" y="6431825"/>
            <a:ext cx="26395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>
                <a:latin typeface="Oswald" pitchFamily="2" charset="77"/>
              </a:rPr>
              <a:t>ACTIVABLE SUR LES MÉDIAS</a:t>
            </a:r>
            <a:endParaRPr lang="fr-FR" sz="1100"/>
          </a:p>
        </p:txBody>
      </p:sp>
      <p:pic>
        <p:nvPicPr>
          <p:cNvPr id="20" name="Image 19" descr="Une image contenant noir, capture d’écran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C5CFFF7-ED23-E83E-98DD-55684E00D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28" y="6368729"/>
            <a:ext cx="340095" cy="340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83E3C-905A-FEE1-BBA2-0409FDDC0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46CDF1-EFCE-2182-189F-648AA957A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6515" y="6431417"/>
            <a:ext cx="420324" cy="20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65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2820F-34D2-BB62-EAD9-5CBBC5B44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DC729F-BA15-AF8B-DA8E-0DED688AFD33}"/>
              </a:ext>
            </a:extLst>
          </p:cNvPr>
          <p:cNvSpPr txBox="1"/>
          <p:nvPr/>
        </p:nvSpPr>
        <p:spPr>
          <a:xfrm>
            <a:off x="13960" y="553721"/>
            <a:ext cx="1219200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BRAND CONTENT VIDÉO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pic>
        <p:nvPicPr>
          <p:cNvPr id="10" name="Image 9" descr="Une image contenant Appareils électroniques, multimédia, ordinateur portable, Écran plat&#10;&#10;Le contenu généré par l’IA peut être incorrect.">
            <a:extLst>
              <a:ext uri="{FF2B5EF4-FFF2-40B4-BE49-F238E27FC236}">
                <a16:creationId xmlns:a16="http://schemas.microsoft.com/office/drawing/2014/main" id="{B343F511-205B-BADF-5F9B-914FED60D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4" t="14432" r="22158" b="15851"/>
          <a:stretch>
            <a:fillRect/>
          </a:stretch>
        </p:blipFill>
        <p:spPr>
          <a:xfrm>
            <a:off x="9752992" y="1263108"/>
            <a:ext cx="1994921" cy="3869479"/>
          </a:xfrm>
          <a:prstGeom prst="rect">
            <a:avLst/>
          </a:prstGeom>
        </p:spPr>
      </p:pic>
      <p:pic>
        <p:nvPicPr>
          <p:cNvPr id="14" name="Image 13" descr="Une image contenant Téléphone mobile, capture d’écran, Visage humain, Appareil de communications portable&#10;&#10;Le contenu généré par l’IA peut être incorrect.">
            <a:extLst>
              <a:ext uri="{FF2B5EF4-FFF2-40B4-BE49-F238E27FC236}">
                <a16:creationId xmlns:a16="http://schemas.microsoft.com/office/drawing/2014/main" id="{F4B23E8D-5AD2-4D4B-F458-97E06491F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18729" r="74924" b="20004"/>
          <a:stretch>
            <a:fillRect/>
          </a:stretch>
        </p:blipFill>
        <p:spPr>
          <a:xfrm>
            <a:off x="444087" y="1428486"/>
            <a:ext cx="2231321" cy="3566356"/>
          </a:xfrm>
          <a:prstGeom prst="rect">
            <a:avLst/>
          </a:prstGeom>
        </p:spPr>
      </p:pic>
      <p:pic>
        <p:nvPicPr>
          <p:cNvPr id="16" name="Image 15" descr="Une image contenant Téléphone mobile, capture d’écran, Visage humain, Appareil de communications portable&#10;&#10;Le contenu généré par l’IA peut être incorrect.">
            <a:extLst>
              <a:ext uri="{FF2B5EF4-FFF2-40B4-BE49-F238E27FC236}">
                <a16:creationId xmlns:a16="http://schemas.microsoft.com/office/drawing/2014/main" id="{92D41840-53DF-4E29-7FE1-7D2EB548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1" t="18730" r="25880" b="20274"/>
          <a:stretch>
            <a:fillRect/>
          </a:stretch>
        </p:blipFill>
        <p:spPr>
          <a:xfrm>
            <a:off x="4906463" y="1424380"/>
            <a:ext cx="2379073" cy="3550590"/>
          </a:xfrm>
          <a:prstGeom prst="rect">
            <a:avLst/>
          </a:prstGeom>
        </p:spPr>
      </p:pic>
      <p:pic>
        <p:nvPicPr>
          <p:cNvPr id="5" name="Image 4" descr="Une image contenant Téléphone mobile, capture d’écran, Appareil de communications portable, gadget&#10;&#10;Le contenu généré par l’IA peut être incorrect.">
            <a:extLst>
              <a:ext uri="{FF2B5EF4-FFF2-40B4-BE49-F238E27FC236}">
                <a16:creationId xmlns:a16="http://schemas.microsoft.com/office/drawing/2014/main" id="{613B7D80-C21D-6CEA-5ACA-D19134FDA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0" t="12378" r="8616" b="14834"/>
          <a:stretch>
            <a:fillRect/>
          </a:stretch>
        </p:blipFill>
        <p:spPr>
          <a:xfrm>
            <a:off x="2827970" y="1338889"/>
            <a:ext cx="2137860" cy="3708207"/>
          </a:xfrm>
          <a:prstGeom prst="rect">
            <a:avLst/>
          </a:prstGeom>
        </p:spPr>
      </p:pic>
      <p:pic>
        <p:nvPicPr>
          <p:cNvPr id="6" name="Image 5" descr="Une image contenant Téléphone mobile, capture d’écran, Appareil de communications portable, gadget&#10;&#10;Le contenu généré par l’IA peut être incorrect.">
            <a:extLst>
              <a:ext uri="{FF2B5EF4-FFF2-40B4-BE49-F238E27FC236}">
                <a16:creationId xmlns:a16="http://schemas.microsoft.com/office/drawing/2014/main" id="{7A209A17-3A43-FBA9-8873-F29E227D1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9" t="13660" r="38627" b="13552"/>
          <a:stretch>
            <a:fillRect/>
          </a:stretch>
        </p:blipFill>
        <p:spPr>
          <a:xfrm>
            <a:off x="7285536" y="1424380"/>
            <a:ext cx="2137860" cy="37082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5A9A8C8-21B8-FFB0-BF0E-017E9DA6B9F9}"/>
              </a:ext>
            </a:extLst>
          </p:cNvPr>
          <p:cNvSpPr txBox="1"/>
          <p:nvPr/>
        </p:nvSpPr>
        <p:spPr>
          <a:xfrm>
            <a:off x="243385" y="5099352"/>
            <a:ext cx="25655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Oswald" pitchFamily="2" charset="77"/>
              </a:rPr>
              <a:t>MAKING OF</a:t>
            </a:r>
          </a:p>
          <a:p>
            <a:pPr algn="ctr"/>
            <a:endParaRPr lang="fr-FR" sz="1200"/>
          </a:p>
          <a:p>
            <a:pPr algn="ctr"/>
            <a:r>
              <a:rPr lang="fr-FR" sz="1200"/>
              <a:t>Plongée dans les coulisses d’un tournage de clip ou de cinéma, d’un événement, un concert ou un shooting.</a:t>
            </a:r>
          </a:p>
          <a:p>
            <a:pPr algn="ctr"/>
            <a:endParaRPr lang="fr-FR" sz="12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BE8E01-B580-945C-8E37-63AAA2C85EE0}"/>
              </a:ext>
            </a:extLst>
          </p:cNvPr>
          <p:cNvSpPr txBox="1"/>
          <p:nvPr/>
        </p:nvSpPr>
        <p:spPr>
          <a:xfrm>
            <a:off x="2644501" y="5099351"/>
            <a:ext cx="25655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Oswald" pitchFamily="2" charset="77"/>
              </a:rPr>
              <a:t>MICRO TROTTOIR</a:t>
            </a:r>
          </a:p>
          <a:p>
            <a:pPr algn="ctr"/>
            <a:endParaRPr lang="fr-FR" sz="1600" b="1">
              <a:latin typeface="Oswald" pitchFamily="2" charset="77"/>
            </a:endParaRPr>
          </a:p>
          <a:p>
            <a:pPr algn="ctr"/>
            <a:r>
              <a:rPr lang="fr-FR" sz="1200"/>
              <a:t>Réactions et avis à la sortie </a:t>
            </a:r>
          </a:p>
          <a:p>
            <a:pPr algn="ctr"/>
            <a:r>
              <a:rPr lang="fr-FR" sz="1200"/>
              <a:t>de cérémonies, de films, </a:t>
            </a:r>
          </a:p>
          <a:p>
            <a:pPr algn="ctr"/>
            <a:r>
              <a:rPr lang="fr-FR" sz="1200"/>
              <a:t>festivals ou expos.</a:t>
            </a:r>
          </a:p>
          <a:p>
            <a:pPr algn="ctr"/>
            <a:endParaRPr lang="fr-FR" sz="12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346FA39-3B1F-AA23-8EE8-0A4B8A66EF02}"/>
              </a:ext>
            </a:extLst>
          </p:cNvPr>
          <p:cNvSpPr txBox="1"/>
          <p:nvPr/>
        </p:nvSpPr>
        <p:spPr>
          <a:xfrm>
            <a:off x="4820556" y="5099351"/>
            <a:ext cx="25655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Oswald" pitchFamily="2" charset="77"/>
              </a:rPr>
              <a:t>TROIS</a:t>
            </a:r>
          </a:p>
          <a:p>
            <a:pPr algn="ctr"/>
            <a:endParaRPr lang="fr-FR" sz="1600" b="1">
              <a:latin typeface="Oswald" pitchFamily="2" charset="77"/>
            </a:endParaRPr>
          </a:p>
          <a:p>
            <a:pPr algn="ctr"/>
            <a:r>
              <a:rPr lang="fr-FR" sz="1200"/>
              <a:t>Un invité livre</a:t>
            </a:r>
          </a:p>
          <a:p>
            <a:pPr algn="ctr"/>
            <a:r>
              <a:rPr lang="fr-FR" sz="1200"/>
              <a:t> TROIS recommandations culturelles.</a:t>
            </a:r>
          </a:p>
          <a:p>
            <a:pPr algn="ctr"/>
            <a:endParaRPr lang="fr-FR" sz="120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74DFCE-C744-7A3B-942B-77D66C089DF5}"/>
              </a:ext>
            </a:extLst>
          </p:cNvPr>
          <p:cNvSpPr txBox="1"/>
          <p:nvPr/>
        </p:nvSpPr>
        <p:spPr>
          <a:xfrm>
            <a:off x="7071710" y="5098170"/>
            <a:ext cx="256551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Oswald" pitchFamily="2" charset="77"/>
              </a:rPr>
              <a:t>SNAPSHOT</a:t>
            </a:r>
          </a:p>
          <a:p>
            <a:pPr algn="ctr"/>
            <a:endParaRPr lang="fr-FR" sz="1600" b="1">
              <a:latin typeface="Oswald" pitchFamily="2" charset="77"/>
            </a:endParaRPr>
          </a:p>
          <a:p>
            <a:pPr algn="ctr"/>
            <a:r>
              <a:rPr lang="fr-FR" sz="1200"/>
              <a:t>Nos journalistes partent </a:t>
            </a:r>
          </a:p>
          <a:p>
            <a:pPr algn="ctr"/>
            <a:r>
              <a:rPr lang="fr-FR" sz="1200"/>
              <a:t>à la découverte de votre exposition et vos lieux culturels.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B730A15-2F13-A9C7-7745-37297A0744E5}"/>
              </a:ext>
            </a:extLst>
          </p:cNvPr>
          <p:cNvSpPr txBox="1"/>
          <p:nvPr/>
        </p:nvSpPr>
        <p:spPr>
          <a:xfrm>
            <a:off x="9357650" y="5098169"/>
            <a:ext cx="256551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Oswald" pitchFamily="2" charset="77"/>
              </a:rPr>
              <a:t>NOUVELLE STAR</a:t>
            </a:r>
          </a:p>
          <a:p>
            <a:pPr algn="ctr"/>
            <a:endParaRPr lang="fr-FR" sz="1600" b="1">
              <a:latin typeface="Oswald" pitchFamily="2" charset="77"/>
            </a:endParaRPr>
          </a:p>
          <a:p>
            <a:pPr algn="ctr"/>
            <a:r>
              <a:rPr lang="fr-FR" sz="1200"/>
              <a:t>une balade, une glace, </a:t>
            </a:r>
          </a:p>
          <a:p>
            <a:pPr algn="ctr"/>
            <a:r>
              <a:rPr lang="fr-FR" sz="1200"/>
              <a:t>une star montante du cinéma, version portrait chinois.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F57E5B0-0F19-4E9A-795D-67A5F9583BBF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0F0CF092-B783-A8B9-7E7D-F06A003B1A2E}"/>
              </a:ext>
            </a:extLst>
          </p:cNvPr>
          <p:cNvCxnSpPr>
            <a:cxnSpLocks/>
          </p:cNvCxnSpPr>
          <p:nvPr/>
        </p:nvCxnSpPr>
        <p:spPr>
          <a:xfrm>
            <a:off x="816885" y="5488361"/>
            <a:ext cx="142117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12E2D27-646B-24EA-3C57-C257B724CB55}"/>
              </a:ext>
            </a:extLst>
          </p:cNvPr>
          <p:cNvCxnSpPr>
            <a:cxnSpLocks/>
          </p:cNvCxnSpPr>
          <p:nvPr/>
        </p:nvCxnSpPr>
        <p:spPr>
          <a:xfrm>
            <a:off x="3073941" y="5488361"/>
            <a:ext cx="1699794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41BF207-2BF8-88D1-613E-EEAE7B34F7E6}"/>
              </a:ext>
            </a:extLst>
          </p:cNvPr>
          <p:cNvCxnSpPr>
            <a:cxnSpLocks/>
          </p:cNvCxnSpPr>
          <p:nvPr/>
        </p:nvCxnSpPr>
        <p:spPr>
          <a:xfrm>
            <a:off x="5528087" y="5488361"/>
            <a:ext cx="1093208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46DCF67B-9CEE-C058-5874-A06D825B0DB2}"/>
              </a:ext>
            </a:extLst>
          </p:cNvPr>
          <p:cNvCxnSpPr>
            <a:cxnSpLocks/>
          </p:cNvCxnSpPr>
          <p:nvPr/>
        </p:nvCxnSpPr>
        <p:spPr>
          <a:xfrm>
            <a:off x="7285536" y="5483967"/>
            <a:ext cx="2037328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0B5F5F4-5B71-7C46-4F8B-B501FEA64181}"/>
              </a:ext>
            </a:extLst>
          </p:cNvPr>
          <p:cNvCxnSpPr>
            <a:cxnSpLocks/>
          </p:cNvCxnSpPr>
          <p:nvPr/>
        </p:nvCxnSpPr>
        <p:spPr>
          <a:xfrm>
            <a:off x="9866621" y="5489873"/>
            <a:ext cx="1621745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logo, Graphiqu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5529E965-9F3B-1CFE-D503-1AF8889F5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41394" r="16789" b="40669"/>
          <a:stretch>
            <a:fillRect/>
          </a:stretch>
        </p:blipFill>
        <p:spPr>
          <a:xfrm>
            <a:off x="6623916" y="6433099"/>
            <a:ext cx="1524677" cy="23333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438A1CD-DFDD-DA83-3A23-FE7A0C249736}"/>
              </a:ext>
            </a:extLst>
          </p:cNvPr>
          <p:cNvSpPr txBox="1"/>
          <p:nvPr/>
        </p:nvSpPr>
        <p:spPr>
          <a:xfrm>
            <a:off x="3962929" y="6431825"/>
            <a:ext cx="26395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>
                <a:latin typeface="Oswald" pitchFamily="2" charset="77"/>
              </a:rPr>
              <a:t>ACTIVABLE SUR LES MÉDIAS</a:t>
            </a:r>
            <a:endParaRPr lang="fr-FR" sz="1100"/>
          </a:p>
        </p:txBody>
      </p:sp>
      <p:pic>
        <p:nvPicPr>
          <p:cNvPr id="11" name="Image 10" descr="Une image contenant noir, capture d’écran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DA0C83F-4C85-F9E1-3A93-A1AAE4B59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28" y="6368729"/>
            <a:ext cx="340095" cy="3400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FD39E5-8FF0-B0E0-B7A0-1E82156681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155C6B-DE7C-CB75-4E11-DE44474FBE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6515" y="6431417"/>
            <a:ext cx="420324" cy="20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76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1D926-D478-D99E-7E81-A8D132A39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BD79EC12-27EF-64B0-5153-4F8D7635ADD2}"/>
              </a:ext>
            </a:extLst>
          </p:cNvPr>
          <p:cNvSpPr txBox="1"/>
          <p:nvPr/>
        </p:nvSpPr>
        <p:spPr>
          <a:xfrm>
            <a:off x="4189965" y="5597159"/>
            <a:ext cx="37676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>
                <a:latin typeface="Oswald" pitchFamily="2" charset="77"/>
              </a:rPr>
              <a:t>WATERMARK ANIMÉ</a:t>
            </a:r>
          </a:p>
          <a:p>
            <a:pPr algn="ctr"/>
            <a:r>
              <a:rPr lang="fr-FR" sz="1200" err="1"/>
              <a:t>Amorino</a:t>
            </a:r>
            <a:r>
              <a:rPr lang="fr-FR" sz="1200"/>
              <a:t> × TROISCOULEURS </a:t>
            </a:r>
          </a:p>
          <a:p>
            <a:pPr algn="ctr"/>
            <a:r>
              <a:rPr lang="fr-FR" sz="1200"/>
              <a:t>en alternance toutes les 8 secondes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ECF1200-3A41-4148-CE5F-8AB07DECF078}"/>
              </a:ext>
            </a:extLst>
          </p:cNvPr>
          <p:cNvCxnSpPr>
            <a:cxnSpLocks/>
          </p:cNvCxnSpPr>
          <p:nvPr/>
        </p:nvCxnSpPr>
        <p:spPr>
          <a:xfrm>
            <a:off x="4400206" y="5537784"/>
            <a:ext cx="3307271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737BFC55-EBEF-D5A2-BEA8-0156AFEE5F03}"/>
              </a:ext>
            </a:extLst>
          </p:cNvPr>
          <p:cNvSpPr txBox="1"/>
          <p:nvPr/>
        </p:nvSpPr>
        <p:spPr>
          <a:xfrm>
            <a:off x="680484" y="5597159"/>
            <a:ext cx="27329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1">
                <a:latin typeface="Oswald" pitchFamily="2" charset="77"/>
              </a:rPr>
              <a:t>PLACEMENT DE PRODUIT </a:t>
            </a:r>
            <a:r>
              <a:rPr lang="fr-FR" sz="1200"/>
              <a:t>et boutique valorisés dans la vidéo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33D8E26-AAC1-274A-56D0-99B7EDE18F21}"/>
              </a:ext>
            </a:extLst>
          </p:cNvPr>
          <p:cNvCxnSpPr>
            <a:cxnSpLocks/>
          </p:cNvCxnSpPr>
          <p:nvPr/>
        </p:nvCxnSpPr>
        <p:spPr>
          <a:xfrm>
            <a:off x="-220133" y="5537784"/>
            <a:ext cx="3565819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555C038D-A39B-0243-46CA-BEC13306B70F}"/>
              </a:ext>
            </a:extLst>
          </p:cNvPr>
          <p:cNvSpPr txBox="1"/>
          <p:nvPr/>
        </p:nvSpPr>
        <p:spPr>
          <a:xfrm>
            <a:off x="8479685" y="5597159"/>
            <a:ext cx="37676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>
                <a:latin typeface="Oswald" pitchFamily="2" charset="77"/>
              </a:rPr>
              <a:t>MENTION EXPLICITE</a:t>
            </a:r>
          </a:p>
          <a:p>
            <a:r>
              <a:rPr lang="fr-FR" sz="1200"/>
              <a:t>en </a:t>
            </a:r>
            <a:r>
              <a:rPr lang="fr-FR" sz="1200" err="1"/>
              <a:t>caption</a:t>
            </a:r>
            <a:endParaRPr lang="fr-FR" sz="120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19315C0-EF1B-FBFC-0508-4D4BC22C5AF2}"/>
              </a:ext>
            </a:extLst>
          </p:cNvPr>
          <p:cNvCxnSpPr>
            <a:cxnSpLocks/>
          </p:cNvCxnSpPr>
          <p:nvPr/>
        </p:nvCxnSpPr>
        <p:spPr>
          <a:xfrm>
            <a:off x="8564350" y="5541224"/>
            <a:ext cx="3767616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5B80920F-5EF9-20AF-6F3D-1C8B171AC83E}"/>
              </a:ext>
            </a:extLst>
          </p:cNvPr>
          <p:cNvSpPr txBox="1"/>
          <p:nvPr/>
        </p:nvSpPr>
        <p:spPr>
          <a:xfrm>
            <a:off x="13960" y="553721"/>
            <a:ext cx="1219200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LE CASE : AMORINO X TROISCOULEURS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pic>
        <p:nvPicPr>
          <p:cNvPr id="2" name="Image 1" descr="Une image contenant habits, texte, person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7FAFAB3-8912-DBC3-BA0E-D420CFB90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" b="11315"/>
          <a:stretch>
            <a:fillRect/>
          </a:stretch>
        </p:blipFill>
        <p:spPr>
          <a:xfrm>
            <a:off x="1866609" y="2595133"/>
            <a:ext cx="1467276" cy="2697442"/>
          </a:xfrm>
          <a:prstGeom prst="rect">
            <a:avLst/>
          </a:prstGeom>
        </p:spPr>
      </p:pic>
      <p:pic>
        <p:nvPicPr>
          <p:cNvPr id="5" name="Image 4" descr="Une image contenant personne, habits, Visage humain, texte&#10;&#10;Le contenu généré par l’IA peut être incorrect.">
            <a:extLst>
              <a:ext uri="{FF2B5EF4-FFF2-40B4-BE49-F238E27FC236}">
                <a16:creationId xmlns:a16="http://schemas.microsoft.com/office/drawing/2014/main" id="{E689D2DC-ABA3-7E01-B291-D550A388E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" b="11315"/>
          <a:stretch>
            <a:fillRect/>
          </a:stretch>
        </p:blipFill>
        <p:spPr>
          <a:xfrm>
            <a:off x="4400206" y="2595130"/>
            <a:ext cx="1467276" cy="2697443"/>
          </a:xfrm>
          <a:prstGeom prst="rect">
            <a:avLst/>
          </a:prstGeom>
        </p:spPr>
      </p:pic>
      <p:pic>
        <p:nvPicPr>
          <p:cNvPr id="7" name="Image 6" descr="Une image contenant personne, habits, Visage humain, sourire&#10;&#10;Le contenu généré par l’IA peut être incorrect.">
            <a:extLst>
              <a:ext uri="{FF2B5EF4-FFF2-40B4-BE49-F238E27FC236}">
                <a16:creationId xmlns:a16="http://schemas.microsoft.com/office/drawing/2014/main" id="{9A28EE9A-1C3F-E09D-19A3-0FEF1EF83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4" b="11315"/>
          <a:stretch>
            <a:fillRect/>
          </a:stretch>
        </p:blipFill>
        <p:spPr>
          <a:xfrm>
            <a:off x="6238903" y="2613222"/>
            <a:ext cx="1468574" cy="2699831"/>
          </a:xfrm>
          <a:prstGeom prst="rect">
            <a:avLst/>
          </a:prstGeom>
        </p:spPr>
      </p:pic>
      <p:pic>
        <p:nvPicPr>
          <p:cNvPr id="8" name="Image 7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941F05FA-90FD-5F74-D176-26A045296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350" y="4300848"/>
            <a:ext cx="2702696" cy="102477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D3F658F-40B0-CA6E-057B-816D5136304F}"/>
              </a:ext>
            </a:extLst>
          </p:cNvPr>
          <p:cNvSpPr/>
          <p:nvPr/>
        </p:nvSpPr>
        <p:spPr>
          <a:xfrm>
            <a:off x="7266021" y="2790975"/>
            <a:ext cx="611511" cy="33855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543FDAB-B999-4541-902B-519F99A22C19}"/>
              </a:ext>
            </a:extLst>
          </p:cNvPr>
          <p:cNvSpPr/>
          <p:nvPr/>
        </p:nvSpPr>
        <p:spPr>
          <a:xfrm>
            <a:off x="5411037" y="2780842"/>
            <a:ext cx="611511" cy="33855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2D4A14E-7EA9-8A1A-D41A-A7E7F730E9D4}"/>
              </a:ext>
            </a:extLst>
          </p:cNvPr>
          <p:cNvSpPr txBox="1"/>
          <p:nvPr/>
        </p:nvSpPr>
        <p:spPr>
          <a:xfrm>
            <a:off x="0" y="128977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/>
              <a:t>Partenaire officiel du festival Cinéma Paradiso Louvre, </a:t>
            </a:r>
            <a:r>
              <a:rPr lang="fr-FR" sz="1200" err="1"/>
              <a:t>Amorino</a:t>
            </a:r>
            <a:r>
              <a:rPr lang="fr-FR" sz="1200"/>
              <a:t> a allié </a:t>
            </a:r>
            <a:r>
              <a:rPr lang="fr-FR" sz="1200" b="1"/>
              <a:t>présence physique premium et visibilité digitale</a:t>
            </a:r>
            <a:r>
              <a:rPr lang="fr-FR" sz="1200"/>
              <a:t> grâce à une opération 360°.</a:t>
            </a:r>
            <a:br>
              <a:rPr lang="fr-FR" sz="1200"/>
            </a:br>
            <a:r>
              <a:rPr lang="fr-FR" sz="1200"/>
              <a:t> La boutique éphémère, intégrée au cœur de la scénographie centrale de la Cour Carrée a bénéficié d’une couverture organique sur les comptes mk2 </a:t>
            </a:r>
            <a:br>
              <a:rPr lang="fr-FR" sz="1200"/>
            </a:br>
            <a:r>
              <a:rPr lang="fr-FR" sz="1200"/>
              <a:t>et d’une amplification éditoriale via le format Nouvelle Star de TROISCOULEURS, porté par Malou </a:t>
            </a:r>
            <a:r>
              <a:rPr lang="fr-FR" sz="1200" err="1"/>
              <a:t>Khebizi</a:t>
            </a:r>
            <a:r>
              <a:rPr lang="fr-FR" sz="1200"/>
              <a:t> et Melvin Boomer. </a:t>
            </a:r>
            <a:br>
              <a:rPr lang="fr-FR" sz="1200"/>
            </a:br>
            <a:r>
              <a:rPr lang="fr-FR" sz="1200"/>
              <a:t>L’opération a ensuite été amplifiée par une sponsorisation média pour toucher au-delà de la communauté organique.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17FF9CD-F491-BC16-7322-2FA515A36D3F}"/>
              </a:ext>
            </a:extLst>
          </p:cNvPr>
          <p:cNvSpPr txBox="1"/>
          <p:nvPr/>
        </p:nvSpPr>
        <p:spPr>
          <a:xfrm>
            <a:off x="8479685" y="2456755"/>
            <a:ext cx="327992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latin typeface="Oswald" pitchFamily="2" charset="77"/>
              </a:rPr>
              <a:t>RÉSULTATS : </a:t>
            </a:r>
            <a:br>
              <a:rPr lang="fr-FR" sz="1200" b="1">
                <a:latin typeface="Oswald" pitchFamily="2" charset="77"/>
              </a:rPr>
            </a:br>
            <a:endParaRPr lang="fr-FR" sz="1200" b="1">
              <a:latin typeface="Oswald" pitchFamily="2" charset="77"/>
            </a:endParaRPr>
          </a:p>
          <a:p>
            <a:r>
              <a:rPr lang="fr-FR" sz="2800" b="1">
                <a:latin typeface="Oswald" pitchFamily="2" charset="77"/>
              </a:rPr>
              <a:t>500K+ </a:t>
            </a:r>
            <a:r>
              <a:rPr lang="fr-FR" sz="1200" b="1">
                <a:latin typeface="Oswald" pitchFamily="2" charset="77"/>
              </a:rPr>
              <a:t>PERSONNES TOUCHÉES</a:t>
            </a:r>
            <a:br>
              <a:rPr lang="fr-FR" sz="1200" b="1">
                <a:latin typeface="Oswald" pitchFamily="2" charset="77"/>
              </a:rPr>
            </a:br>
            <a:endParaRPr lang="fr-FR" sz="1200" b="1">
              <a:latin typeface="Oswald" pitchFamily="2" charset="77"/>
            </a:endParaRPr>
          </a:p>
          <a:p>
            <a:r>
              <a:rPr lang="fr-FR" sz="2800" b="1">
                <a:latin typeface="Oswald" pitchFamily="2" charset="77"/>
              </a:rPr>
              <a:t>100K+ </a:t>
            </a:r>
            <a:r>
              <a:rPr lang="fr-FR" sz="1200" b="1">
                <a:latin typeface="Oswald" pitchFamily="2" charset="77"/>
              </a:rPr>
              <a:t>INTERACTIONS AVEC LE CONTENU</a:t>
            </a:r>
            <a:endParaRPr lang="fr-FR" sz="1800" b="1">
              <a:latin typeface="Oswald" pitchFamily="2" charset="77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B241A91-8D5A-5F7B-3A33-1BEFE7B182E9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noir, capture d’écran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882A4078-6528-79FD-3D4B-BF8AE05AF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487" y="101448"/>
            <a:ext cx="831742" cy="831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16C3EF-1BE0-024B-68F2-67D105E844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68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CF19E-8161-A91B-222F-DC0140B1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3DA315B0-B962-E13A-FDE9-AD12D027820F}"/>
              </a:ext>
            </a:extLst>
          </p:cNvPr>
          <p:cNvSpPr txBox="1"/>
          <p:nvPr/>
        </p:nvSpPr>
        <p:spPr>
          <a:xfrm>
            <a:off x="4400205" y="5597159"/>
            <a:ext cx="3307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>
                <a:latin typeface="Oswald" pitchFamily="2" charset="77"/>
              </a:rPr>
              <a:t>CONTENU EDITORIAL, INTIME ET SOCIAL FRIENDLY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A92378E-8919-7F35-62DD-391D91E2F082}"/>
              </a:ext>
            </a:extLst>
          </p:cNvPr>
          <p:cNvCxnSpPr>
            <a:cxnSpLocks/>
          </p:cNvCxnSpPr>
          <p:nvPr/>
        </p:nvCxnSpPr>
        <p:spPr>
          <a:xfrm>
            <a:off x="4400206" y="5537784"/>
            <a:ext cx="3307271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5A969292-E5AE-2DC7-57E2-163C9DD14C9F}"/>
              </a:ext>
            </a:extLst>
          </p:cNvPr>
          <p:cNvSpPr txBox="1"/>
          <p:nvPr/>
        </p:nvSpPr>
        <p:spPr>
          <a:xfrm>
            <a:off x="680484" y="5597159"/>
            <a:ext cx="27329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b="1">
                <a:latin typeface="Oswald" pitchFamily="2" charset="77"/>
              </a:rPr>
              <a:t>UNE RELECTURE VISUELLE ET SENSORIELLE DU FORMAT SOCIAL</a:t>
            </a:r>
            <a:endParaRPr lang="fr-FR" sz="120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736A5CF-AED9-6FCD-A999-E123E8A0CC27}"/>
              </a:ext>
            </a:extLst>
          </p:cNvPr>
          <p:cNvCxnSpPr>
            <a:cxnSpLocks/>
          </p:cNvCxnSpPr>
          <p:nvPr/>
        </p:nvCxnSpPr>
        <p:spPr>
          <a:xfrm>
            <a:off x="-220133" y="5537784"/>
            <a:ext cx="3565819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AE2E58A-D952-6F1B-91E3-C9F1502B7648}"/>
              </a:ext>
            </a:extLst>
          </p:cNvPr>
          <p:cNvCxnSpPr>
            <a:cxnSpLocks/>
          </p:cNvCxnSpPr>
          <p:nvPr/>
        </p:nvCxnSpPr>
        <p:spPr>
          <a:xfrm>
            <a:off x="8564350" y="5541224"/>
            <a:ext cx="3767616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D9BE4426-05AD-94A7-0081-604F3DB9263B}"/>
              </a:ext>
            </a:extLst>
          </p:cNvPr>
          <p:cNvSpPr txBox="1"/>
          <p:nvPr/>
        </p:nvSpPr>
        <p:spPr>
          <a:xfrm>
            <a:off x="13960" y="553721"/>
            <a:ext cx="1219200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LE CASE : LE BON MARCHÉ X TROISCOULEURS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A1E17EA-E9EF-DFAA-1E57-E98C6F3C21C2}"/>
              </a:ext>
            </a:extLst>
          </p:cNvPr>
          <p:cNvSpPr txBox="1"/>
          <p:nvPr/>
        </p:nvSpPr>
        <p:spPr>
          <a:xfrm>
            <a:off x="0" y="128977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/>
              <a:t>Comme chaque début d’année Le Bon Marché donne carte blanche à un artiste contemporain pour une création au cœur du grand magasin !</a:t>
            </a:r>
          </a:p>
          <a:p>
            <a:pPr algn="ctr"/>
            <a:r>
              <a:rPr lang="fr-FR" sz="1200"/>
              <a:t>A travers une création de contenu Social to Cinéma, l’objectif était de faire connaître cette nouvelle création et faire venir le public pour découvrir cette installation lumineuse.</a:t>
            </a:r>
          </a:p>
          <a:p>
            <a:pPr algn="ctr"/>
            <a:r>
              <a:rPr lang="fr-FR" sz="1200"/>
              <a:t>Nous avons produit et déployé un format 90sec pour le social media et 2 formats 30sec pour une diffusion au sein de l’écrin cinéma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F2E31A9-08C5-C170-A8B9-10CC08A16E23}"/>
              </a:ext>
            </a:extLst>
          </p:cNvPr>
          <p:cNvSpPr txBox="1"/>
          <p:nvPr/>
        </p:nvSpPr>
        <p:spPr>
          <a:xfrm>
            <a:off x="8479685" y="2456755"/>
            <a:ext cx="327992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latin typeface="Oswald" pitchFamily="2" charset="77"/>
              </a:rPr>
              <a:t>RÉSULTATS : </a:t>
            </a:r>
            <a:br>
              <a:rPr lang="fr-FR" sz="1200" b="1">
                <a:latin typeface="Oswald" pitchFamily="2" charset="77"/>
              </a:rPr>
            </a:br>
            <a:endParaRPr lang="fr-FR" sz="1200" b="1">
              <a:latin typeface="Oswald" pitchFamily="2" charset="77"/>
            </a:endParaRPr>
          </a:p>
          <a:p>
            <a:r>
              <a:rPr lang="fr-FR" sz="2800" b="1">
                <a:latin typeface="Oswald" pitchFamily="2" charset="77"/>
              </a:rPr>
              <a:t>1.2M </a:t>
            </a:r>
            <a:r>
              <a:rPr lang="fr-FR" sz="1200" b="1">
                <a:latin typeface="Oswald" pitchFamily="2" charset="77"/>
              </a:rPr>
              <a:t>VUES</a:t>
            </a:r>
            <a:br>
              <a:rPr lang="fr-FR" sz="1200" b="1">
                <a:latin typeface="Oswald" pitchFamily="2" charset="77"/>
              </a:rPr>
            </a:br>
            <a:endParaRPr lang="fr-FR" sz="1200" b="1">
              <a:latin typeface="Oswald" pitchFamily="2" charset="77"/>
            </a:endParaRPr>
          </a:p>
          <a:p>
            <a:r>
              <a:rPr lang="fr-FR" sz="2800" b="1">
                <a:latin typeface="Oswald" pitchFamily="2" charset="77"/>
              </a:rPr>
              <a:t>70k </a:t>
            </a:r>
            <a:r>
              <a:rPr lang="fr-FR" sz="1200" b="1">
                <a:latin typeface="Oswald" pitchFamily="2" charset="77"/>
              </a:rPr>
              <a:t>CONTACTS LORS DE LA DIFFUSION SUR 1 SEMAINE DANS LE RESEAU MK2</a:t>
            </a:r>
          </a:p>
          <a:p>
            <a:endParaRPr lang="fr-FR" sz="1200" b="1">
              <a:latin typeface="Oswald" pitchFamily="2" charset="77"/>
            </a:endParaRPr>
          </a:p>
          <a:p>
            <a:endParaRPr lang="fr-FR" sz="1200" b="1">
              <a:latin typeface="Oswald" pitchFamily="2" charset="77"/>
            </a:endParaRPr>
          </a:p>
          <a:p>
            <a:r>
              <a:rPr lang="fr-FR" sz="2800" b="1">
                <a:latin typeface="Oswald" pitchFamily="2" charset="77"/>
              </a:rPr>
              <a:t>1 Même récit</a:t>
            </a:r>
          </a:p>
          <a:p>
            <a:r>
              <a:rPr lang="fr-FR" sz="2800" b="1">
                <a:latin typeface="Oswald" pitchFamily="2" charset="77"/>
              </a:rPr>
              <a:t>2 Ecritures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3A1BC17-8FEB-FEA5-4E8B-B646526741F0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noir, capture d’écran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4D3FBF-0499-363C-1292-8DF55AEA9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487" y="101448"/>
            <a:ext cx="831742" cy="8317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05B6CC7-DFF5-70B7-C61C-82AC5D15D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72" y="2438044"/>
            <a:ext cx="1649337" cy="29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e image contenant intérieur, mur, meubles, cinéma&#10;&#10;Le contenu généré par l’IA peut être incorrect.">
            <a:extLst>
              <a:ext uri="{FF2B5EF4-FFF2-40B4-BE49-F238E27FC236}">
                <a16:creationId xmlns:a16="http://schemas.microsoft.com/office/drawing/2014/main" id="{8239F78D-D719-B6D6-8048-D1CBD30EF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2" y="2561351"/>
            <a:ext cx="3899007" cy="273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2EBFC34-CCFE-8F78-7766-5825391F6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2" y="2855433"/>
            <a:ext cx="2395712" cy="134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681FAE-EC17-AF84-4993-E18705CA8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67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EFBB674-52BD-FE5E-5C60-94377FFB6EE8}"/>
              </a:ext>
            </a:extLst>
          </p:cNvPr>
          <p:cNvSpPr txBox="1"/>
          <p:nvPr/>
        </p:nvSpPr>
        <p:spPr>
          <a:xfrm>
            <a:off x="13960" y="553721"/>
            <a:ext cx="121920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latin typeface="Oswald" pitchFamily="2" charset="77"/>
              </a:rPr>
              <a:t>LE CASE : SCREENING LETTERBOXD POUR LA SORTIE DE TOGETHER </a:t>
            </a:r>
          </a:p>
          <a:p>
            <a:pPr algn="ctr"/>
            <a:r>
              <a:rPr lang="fr-FR" sz="2800" b="1">
                <a:latin typeface="Oswald" pitchFamily="2" charset="77"/>
              </a:rPr>
              <a:t>(METROPOLITAN FILMEXPORT) 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5AACDF9-780E-5A08-3A5C-D44FCF6FA15D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3839B19A-57D5-C72C-9AF0-81B70150F753}"/>
              </a:ext>
            </a:extLst>
          </p:cNvPr>
          <p:cNvSpPr txBox="1"/>
          <p:nvPr/>
        </p:nvSpPr>
        <p:spPr>
          <a:xfrm>
            <a:off x="0" y="1788532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/>
              <a:t>Pour le lancement du film </a:t>
            </a:r>
            <a:r>
              <a:rPr lang="fr-FR" sz="1200" err="1"/>
              <a:t>Together</a:t>
            </a:r>
            <a:r>
              <a:rPr lang="fr-FR" sz="1200"/>
              <a:t> par </a:t>
            </a:r>
            <a:r>
              <a:rPr lang="fr-FR" sz="1200" err="1"/>
              <a:t>Metropolitan</a:t>
            </a:r>
            <a:r>
              <a:rPr lang="fr-FR" sz="1200"/>
              <a:t> </a:t>
            </a:r>
            <a:r>
              <a:rPr lang="fr-FR" sz="1200" err="1"/>
              <a:t>Filmexport</a:t>
            </a:r>
            <a:r>
              <a:rPr lang="fr-FR" sz="1200"/>
              <a:t>, on a invité la </a:t>
            </a:r>
            <a:r>
              <a:rPr lang="fr-FR" sz="1200" err="1"/>
              <a:t>fanbase</a:t>
            </a:r>
            <a:r>
              <a:rPr lang="fr-FR" sz="1200"/>
              <a:t> horreur de </a:t>
            </a:r>
            <a:r>
              <a:rPr lang="fr-FR" sz="1200" err="1"/>
              <a:t>Letterboxd</a:t>
            </a:r>
            <a:r>
              <a:rPr lang="fr-FR" sz="1200"/>
              <a:t> </a:t>
            </a:r>
          </a:p>
          <a:p>
            <a:pPr algn="ctr"/>
            <a:r>
              <a:rPr lang="fr-FR" sz="1200"/>
              <a:t>à </a:t>
            </a:r>
            <a:r>
              <a:rPr lang="fr-FR" sz="1200" b="1"/>
              <a:t>découvrir le film en avant-première</a:t>
            </a:r>
            <a:r>
              <a:rPr lang="fr-FR" sz="1200"/>
              <a:t>, avant de </a:t>
            </a:r>
            <a:r>
              <a:rPr lang="fr-FR" sz="1200" b="1"/>
              <a:t>recueillir leurs réactions à chaud en sortie de projection, au micro de </a:t>
            </a:r>
            <a:r>
              <a:rPr lang="fr-FR" sz="1200" b="1" err="1"/>
              <a:t>Letterboxd</a:t>
            </a:r>
            <a:r>
              <a:rPr lang="fr-FR" sz="1200" b="1"/>
              <a:t>.</a:t>
            </a:r>
            <a:endParaRPr lang="fr-FR" sz="12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12A15D-E3AB-BFD2-5B99-C23747817CC4}"/>
              </a:ext>
            </a:extLst>
          </p:cNvPr>
          <p:cNvSpPr txBox="1"/>
          <p:nvPr/>
        </p:nvSpPr>
        <p:spPr>
          <a:xfrm>
            <a:off x="6322987" y="5521895"/>
            <a:ext cx="3184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/>
              <a:t>On prolonge l’expérience avec une capsule vidéo diffusée en </a:t>
            </a:r>
            <a:r>
              <a:rPr lang="fr-FR" sz="1200" err="1"/>
              <a:t>dark</a:t>
            </a:r>
            <a:r>
              <a:rPr lang="fr-FR" sz="1200"/>
              <a:t> post sur le compte </a:t>
            </a:r>
            <a:r>
              <a:rPr lang="fr-FR" sz="1200" err="1"/>
              <a:t>Letterboxd</a:t>
            </a:r>
            <a:r>
              <a:rPr lang="fr-FR" sz="1200"/>
              <a:t> grâce à un ciblage fin. 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35D996A-0D2B-C335-EC4A-746BDAF3990A}"/>
              </a:ext>
            </a:extLst>
          </p:cNvPr>
          <p:cNvSpPr txBox="1"/>
          <p:nvPr/>
        </p:nvSpPr>
        <p:spPr>
          <a:xfrm>
            <a:off x="3282961" y="5521895"/>
            <a:ext cx="2925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/>
              <a:t>On créé l’événement : </a:t>
            </a:r>
            <a:br>
              <a:rPr lang="fr-FR" sz="1200"/>
            </a:br>
            <a:r>
              <a:rPr lang="fr-FR" sz="1200"/>
              <a:t>une avant-première exclusive </a:t>
            </a:r>
            <a:br>
              <a:rPr lang="fr-FR" sz="1200"/>
            </a:br>
            <a:r>
              <a:rPr lang="fr-FR" sz="1200"/>
              <a:t>au mk2 Nation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9EA753D-7250-3349-37A1-ED704A9C49A4}"/>
              </a:ext>
            </a:extLst>
          </p:cNvPr>
          <p:cNvSpPr txBox="1"/>
          <p:nvPr/>
        </p:nvSpPr>
        <p:spPr>
          <a:xfrm>
            <a:off x="192772" y="5530493"/>
            <a:ext cx="2925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/>
              <a:t>On active la </a:t>
            </a:r>
            <a:r>
              <a:rPr lang="fr-FR" sz="1200" err="1"/>
              <a:t>fanbase</a:t>
            </a:r>
            <a:r>
              <a:rPr lang="fr-FR" sz="1200"/>
              <a:t> horreur </a:t>
            </a:r>
          </a:p>
          <a:p>
            <a:pPr algn="ctr"/>
            <a:r>
              <a:rPr lang="fr-FR" sz="1200"/>
              <a:t>via une newsletter dédiée 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FB58993-A591-C1EB-9F53-B284010F0F22}"/>
              </a:ext>
            </a:extLst>
          </p:cNvPr>
          <p:cNvCxnSpPr>
            <a:cxnSpLocks/>
          </p:cNvCxnSpPr>
          <p:nvPr/>
        </p:nvCxnSpPr>
        <p:spPr>
          <a:xfrm>
            <a:off x="3521167" y="5400597"/>
            <a:ext cx="2401121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E464718-5F59-88AB-208D-7AA3E8363A6B}"/>
              </a:ext>
            </a:extLst>
          </p:cNvPr>
          <p:cNvCxnSpPr>
            <a:cxnSpLocks/>
          </p:cNvCxnSpPr>
          <p:nvPr/>
        </p:nvCxnSpPr>
        <p:spPr>
          <a:xfrm>
            <a:off x="6698493" y="5400597"/>
            <a:ext cx="244316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839ED90-0F89-9036-F7FE-9D62046F6652}"/>
              </a:ext>
            </a:extLst>
          </p:cNvPr>
          <p:cNvCxnSpPr>
            <a:cxnSpLocks/>
          </p:cNvCxnSpPr>
          <p:nvPr/>
        </p:nvCxnSpPr>
        <p:spPr>
          <a:xfrm>
            <a:off x="654881" y="5400597"/>
            <a:ext cx="1943100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 descr="Une image contenant intérieur, cinéma, meubles, Convention&#10;&#10;Le contenu généré par l’IA peut être incorrect.">
            <a:extLst>
              <a:ext uri="{FF2B5EF4-FFF2-40B4-BE49-F238E27FC236}">
                <a16:creationId xmlns:a16="http://schemas.microsoft.com/office/drawing/2014/main" id="{A6BFEF1C-7524-874C-9CFE-CD428E0C2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60" y="2724213"/>
            <a:ext cx="2925926" cy="2190335"/>
          </a:xfrm>
          <a:prstGeom prst="rect">
            <a:avLst/>
          </a:prstGeom>
        </p:spPr>
      </p:pic>
      <p:pic>
        <p:nvPicPr>
          <p:cNvPr id="27" name="Image 26" descr="Une image contenant texte, Téléphone mobile, capture d’écran, Appareil mobile&#10;&#10;Le contenu généré par l’IA peut être incorrect.">
            <a:extLst>
              <a:ext uri="{FF2B5EF4-FFF2-40B4-BE49-F238E27FC236}">
                <a16:creationId xmlns:a16="http://schemas.microsoft.com/office/drawing/2014/main" id="{25ABBD29-AE7C-07F7-EBE3-0A29E1CFA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5" t="13482" r="8885" b="14435"/>
          <a:stretch>
            <a:fillRect/>
          </a:stretch>
        </p:blipFill>
        <p:spPr>
          <a:xfrm>
            <a:off x="7156051" y="2530901"/>
            <a:ext cx="1518860" cy="2710668"/>
          </a:xfrm>
          <a:prstGeom prst="rect">
            <a:avLst/>
          </a:prstGeom>
        </p:spPr>
      </p:pic>
      <p:pic>
        <p:nvPicPr>
          <p:cNvPr id="30" name="Image 29" descr="Une image contenant texte, Téléphone mobile, capture d’écran, Appareil mobile&#10;&#10;Le contenu généré par l’IA peut être incorrect.">
            <a:extLst>
              <a:ext uri="{FF2B5EF4-FFF2-40B4-BE49-F238E27FC236}">
                <a16:creationId xmlns:a16="http://schemas.microsoft.com/office/drawing/2014/main" id="{BFA7D73B-F0C1-899C-E7D2-9281F1179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8" t="13606" r="38872" b="14311"/>
          <a:stretch>
            <a:fillRect/>
          </a:stretch>
        </p:blipFill>
        <p:spPr>
          <a:xfrm>
            <a:off x="947521" y="2547431"/>
            <a:ext cx="1510865" cy="2696400"/>
          </a:xfrm>
          <a:prstGeom prst="rect">
            <a:avLst/>
          </a:prstGeom>
        </p:spPr>
      </p:pic>
      <p:pic>
        <p:nvPicPr>
          <p:cNvPr id="2" name="Image 1" descr="Une image contenant logo, Graphiqu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BA43204D-1022-1442-39DB-5C0BD0FED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41394" r="65020" b="39755"/>
          <a:stretch/>
        </p:blipFill>
        <p:spPr>
          <a:xfrm>
            <a:off x="11102430" y="334817"/>
            <a:ext cx="896798" cy="537248"/>
          </a:xfrm>
          <a:prstGeom prst="rect">
            <a:avLst/>
          </a:prstGeom>
        </p:spPr>
      </p:pic>
      <p:pic>
        <p:nvPicPr>
          <p:cNvPr id="1026" name="Picture 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B4000CC-BA93-E31F-1F2D-8D4E61025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63" y="2839656"/>
            <a:ext cx="1038756" cy="17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468C69-EEFA-FDCC-9F91-5A8D89695F1E}"/>
              </a:ext>
            </a:extLst>
          </p:cNvPr>
          <p:cNvSpPr/>
          <p:nvPr/>
        </p:nvSpPr>
        <p:spPr>
          <a:xfrm>
            <a:off x="1248565" y="4628188"/>
            <a:ext cx="964276" cy="37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33422FC-B6A0-AADA-ED2E-0F0D07635F79}"/>
              </a:ext>
            </a:extLst>
          </p:cNvPr>
          <p:cNvSpPr txBox="1"/>
          <p:nvPr/>
        </p:nvSpPr>
        <p:spPr>
          <a:xfrm>
            <a:off x="9335386" y="2678540"/>
            <a:ext cx="240295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latin typeface="Oswald" pitchFamily="2" charset="77"/>
              </a:rPr>
              <a:t>RÉSULTATS : </a:t>
            </a:r>
            <a:br>
              <a:rPr lang="fr-FR" sz="1200" b="1">
                <a:latin typeface="Oswald" pitchFamily="2" charset="77"/>
              </a:rPr>
            </a:br>
            <a:endParaRPr lang="fr-FR" sz="1200" b="1">
              <a:latin typeface="Oswald" pitchFamily="2" charset="77"/>
            </a:endParaRPr>
          </a:p>
          <a:p>
            <a:r>
              <a:rPr lang="fr-FR" sz="2800" b="1">
                <a:latin typeface="Oswald" pitchFamily="2" charset="77"/>
              </a:rPr>
              <a:t>70,3M </a:t>
            </a:r>
            <a:r>
              <a:rPr lang="fr-FR" sz="1200" b="1">
                <a:latin typeface="Oswald" pitchFamily="2" charset="77"/>
              </a:rPr>
              <a:t>TAUX OUVERTURE </a:t>
            </a:r>
          </a:p>
          <a:p>
            <a:endParaRPr lang="fr-FR" sz="1200" b="1">
              <a:latin typeface="Oswald" pitchFamily="2" charset="77"/>
            </a:endParaRPr>
          </a:p>
          <a:p>
            <a:r>
              <a:rPr lang="fr-FR" sz="2800" b="1">
                <a:latin typeface="Oswald" pitchFamily="2" charset="77"/>
              </a:rPr>
              <a:t>444K+ </a:t>
            </a:r>
            <a:r>
              <a:rPr lang="fr-FR" sz="1200" b="1">
                <a:latin typeface="Oswald" pitchFamily="2" charset="77"/>
              </a:rPr>
              <a:t>VUES DE VIDÉOS</a:t>
            </a:r>
            <a:endParaRPr lang="fr-FR" sz="1800" b="1">
              <a:latin typeface="Oswald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250322-13C9-7871-4D5A-699874F25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95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D9FD6-F654-94A0-3DDF-4CCF5592B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36938FF-9820-5A35-41BC-14C14C73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D2918D-FB86-8136-EC7C-569BFB4445AA}"/>
              </a:ext>
            </a:extLst>
          </p:cNvPr>
          <p:cNvSpPr txBox="1"/>
          <p:nvPr/>
        </p:nvSpPr>
        <p:spPr>
          <a:xfrm>
            <a:off x="501495" y="892553"/>
            <a:ext cx="1157175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 b="1">
                <a:latin typeface="Oswald"/>
              </a:rPr>
              <a:t>BRAND CONTENT CARROUSEL.</a:t>
            </a:r>
          </a:p>
          <a:p>
            <a:r>
              <a:rPr lang="fr-FR" sz="4000" b="1">
                <a:latin typeface="Oswald"/>
              </a:rPr>
              <a:t>FAITES PASSER VOTRE MESSAGE,</a:t>
            </a:r>
          </a:p>
          <a:p>
            <a:r>
              <a:rPr lang="fr-FR" sz="4000" b="1">
                <a:latin typeface="Oswald"/>
              </a:rPr>
              <a:t>SLIDE APRÈS SLIDE.</a:t>
            </a:r>
            <a:endParaRPr lang="fr-FR" sz="4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2593EC-7BA9-90A2-2833-463BF873A504}"/>
              </a:ext>
            </a:extLst>
          </p:cNvPr>
          <p:cNvSpPr/>
          <p:nvPr/>
        </p:nvSpPr>
        <p:spPr>
          <a:xfrm>
            <a:off x="0" y="3718679"/>
            <a:ext cx="12192000" cy="31393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ciel, plein air, sol, bâtiment&#10;&#10;Le contenu généré par l’IA peut être incorrect.">
            <a:extLst>
              <a:ext uri="{FF2B5EF4-FFF2-40B4-BE49-F238E27FC236}">
                <a16:creationId xmlns:a16="http://schemas.microsoft.com/office/drawing/2014/main" id="{ACB5DA06-C6B9-6221-D6BC-7664B7597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7" b="22740"/>
          <a:stretch>
            <a:fillRect/>
          </a:stretch>
        </p:blipFill>
        <p:spPr>
          <a:xfrm>
            <a:off x="0" y="3718678"/>
            <a:ext cx="12192000" cy="31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98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3769E-3A94-E42F-A910-E295D5DC4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5338486-A76B-4C6F-FA47-19A8B210EF26}"/>
              </a:ext>
            </a:extLst>
          </p:cNvPr>
          <p:cNvSpPr txBox="1"/>
          <p:nvPr/>
        </p:nvSpPr>
        <p:spPr>
          <a:xfrm>
            <a:off x="0" y="128977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200" b="1"/>
              <a:t>Incontournable en termes de rétention</a:t>
            </a:r>
            <a:r>
              <a:rPr lang="fr-FR" sz="1200"/>
              <a:t>, le carrousel est le format parfait</a:t>
            </a:r>
          </a:p>
          <a:p>
            <a:pPr algn="ctr">
              <a:defRPr/>
            </a:pPr>
            <a:r>
              <a:rPr lang="fr-FR" sz="1200"/>
              <a:t> pour retenir l’attention, structurer le récit et générer de l’engagement. </a:t>
            </a:r>
          </a:p>
          <a:p>
            <a:pPr algn="ctr">
              <a:defRPr/>
            </a:pPr>
            <a:r>
              <a:rPr lang="fr-FR" sz="1200"/>
              <a:t>Publié en organique sur nos pages avec boost </a:t>
            </a:r>
            <a:r>
              <a:rPr lang="fr-FR" sz="1200" err="1"/>
              <a:t>sponso</a:t>
            </a:r>
            <a:r>
              <a:rPr lang="fr-FR" sz="1200"/>
              <a:t> </a:t>
            </a:r>
          </a:p>
          <a:p>
            <a:pPr algn="ctr">
              <a:defRPr/>
            </a:pPr>
            <a:endParaRPr lang="fr-FR" sz="12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B426A7-256E-0AC2-4BFF-F27110362DBB}"/>
              </a:ext>
            </a:extLst>
          </p:cNvPr>
          <p:cNvSpPr txBox="1"/>
          <p:nvPr/>
        </p:nvSpPr>
        <p:spPr>
          <a:xfrm>
            <a:off x="487136" y="4898765"/>
            <a:ext cx="256551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Oswald" pitchFamily="2" charset="77"/>
              </a:rPr>
              <a:t>LISTE / TOP</a:t>
            </a:r>
          </a:p>
          <a:p>
            <a:pPr algn="ctr"/>
            <a:endParaRPr lang="fr-FR" sz="1600" b="1">
              <a:latin typeface="Oswald" pitchFamily="2" charset="77"/>
            </a:endParaRPr>
          </a:p>
          <a:p>
            <a:pPr algn="ctr"/>
            <a:r>
              <a:rPr lang="fr-FR" sz="1200"/>
              <a:t>Le format pour capter l’attention autour d’une sélection dans un top engageant 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0BC134-D4DF-067A-AD99-3462D1569891}"/>
              </a:ext>
            </a:extLst>
          </p:cNvPr>
          <p:cNvSpPr txBox="1"/>
          <p:nvPr/>
        </p:nvSpPr>
        <p:spPr>
          <a:xfrm>
            <a:off x="3503696" y="4898765"/>
            <a:ext cx="235598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Oswald" pitchFamily="2" charset="77"/>
              </a:rPr>
              <a:t>ENTRETIEN</a:t>
            </a:r>
          </a:p>
          <a:p>
            <a:pPr algn="ctr"/>
            <a:endParaRPr lang="fr-FR" sz="1600" b="1">
              <a:latin typeface="Oswald" pitchFamily="2" charset="77"/>
            </a:endParaRPr>
          </a:p>
          <a:p>
            <a:pPr algn="ctr"/>
            <a:r>
              <a:rPr lang="fr-FR" sz="1200"/>
              <a:t>Le format pour faire passer </a:t>
            </a:r>
          </a:p>
          <a:p>
            <a:pPr algn="ctr"/>
            <a:r>
              <a:rPr lang="fr-FR" sz="1200"/>
              <a:t>un message dans une narration fluide et incarnée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019B4C5-CDC6-953A-E188-A3939D42AF37}"/>
              </a:ext>
            </a:extLst>
          </p:cNvPr>
          <p:cNvSpPr txBox="1"/>
          <p:nvPr/>
        </p:nvSpPr>
        <p:spPr>
          <a:xfrm>
            <a:off x="6311744" y="4898765"/>
            <a:ext cx="24917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Oswald" pitchFamily="2" charset="77"/>
              </a:rPr>
              <a:t>DÉCRYPTAGE</a:t>
            </a:r>
          </a:p>
          <a:p>
            <a:pPr algn="ctr"/>
            <a:endParaRPr lang="fr-FR" sz="1600" b="1">
              <a:latin typeface="Oswald" pitchFamily="2" charset="77"/>
            </a:endParaRPr>
          </a:p>
          <a:p>
            <a:pPr algn="ctr"/>
            <a:r>
              <a:rPr lang="fr-FR" sz="1200"/>
              <a:t>Le format pour expliquer, contextualiser et donner du fond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BB3B00A-7C8A-D9CF-AF17-A6D50FF59B5C}"/>
              </a:ext>
            </a:extLst>
          </p:cNvPr>
          <p:cNvSpPr txBox="1"/>
          <p:nvPr/>
        </p:nvSpPr>
        <p:spPr>
          <a:xfrm>
            <a:off x="9184169" y="4898765"/>
            <a:ext cx="26395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latin typeface="Oswald" pitchFamily="2" charset="77"/>
              </a:rPr>
              <a:t>REVIEWS LETTERBOXD</a:t>
            </a:r>
          </a:p>
          <a:p>
            <a:pPr algn="ctr"/>
            <a:endParaRPr lang="fr-FR" sz="1600" b="1">
              <a:latin typeface="Oswald" pitchFamily="2" charset="77"/>
            </a:endParaRPr>
          </a:p>
          <a:p>
            <a:pPr algn="ctr"/>
            <a:r>
              <a:rPr lang="fr-FR" sz="1200"/>
              <a:t>Le format social &amp; cinéphile qui donne la parole à la communauté </a:t>
            </a:r>
            <a:r>
              <a:rPr lang="fr-FR" sz="1200" err="1"/>
              <a:t>Letterboxd</a:t>
            </a:r>
            <a:r>
              <a:rPr lang="fr-FR" sz="1200"/>
              <a:t> pour engager avec humour et passion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6CEC62D-969F-B989-DEBA-20998B75A84F}"/>
              </a:ext>
            </a:extLst>
          </p:cNvPr>
          <p:cNvSpPr txBox="1"/>
          <p:nvPr/>
        </p:nvSpPr>
        <p:spPr>
          <a:xfrm>
            <a:off x="13960" y="553721"/>
            <a:ext cx="1219200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BRAND CONTENT CARROUSEL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pic>
        <p:nvPicPr>
          <p:cNvPr id="18" name="Image 17" descr="Une image contenant Téléphone mobile, Appareil de communication, Appareil de communications portable, gadget&#10;&#10;Le contenu généré par l’IA peut être incorrect.">
            <a:extLst>
              <a:ext uri="{FF2B5EF4-FFF2-40B4-BE49-F238E27FC236}">
                <a16:creationId xmlns:a16="http://schemas.microsoft.com/office/drawing/2014/main" id="{A3DEEA36-6D96-ED44-A1B5-33EEA030D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7685" r="18338" b="5853"/>
          <a:stretch>
            <a:fillRect/>
          </a:stretch>
        </p:blipFill>
        <p:spPr>
          <a:xfrm>
            <a:off x="9058480" y="2542092"/>
            <a:ext cx="2890903" cy="2237285"/>
          </a:xfrm>
          <a:prstGeom prst="rect">
            <a:avLst/>
          </a:prstGeom>
        </p:spPr>
      </p:pic>
      <p:pic>
        <p:nvPicPr>
          <p:cNvPr id="20" name="Image 19" descr="Une image contenant Téléphone mobile, capture d’écran, Appareil de communication, Appareil de communications portable&#10;&#10;Le contenu généré par l’IA peut être incorrect.">
            <a:extLst>
              <a:ext uri="{FF2B5EF4-FFF2-40B4-BE49-F238E27FC236}">
                <a16:creationId xmlns:a16="http://schemas.microsoft.com/office/drawing/2014/main" id="{020855B1-9EC3-9701-18DC-7F9993B0F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6" t="6998" r="18221" b="7494"/>
          <a:stretch>
            <a:fillRect/>
          </a:stretch>
        </p:blipFill>
        <p:spPr>
          <a:xfrm>
            <a:off x="329631" y="2530388"/>
            <a:ext cx="2852386" cy="21352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6A93D3-CAAF-4C20-5421-86C463342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65" y="2282309"/>
            <a:ext cx="4515214" cy="25398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6EF94C-7ABB-14B2-289B-5BCA607FE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17" y="2361491"/>
            <a:ext cx="4538980" cy="2553176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565F0D1-BEA9-032E-CAEF-D760AC79D47C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B699717-C16E-89A2-2F5F-4270A57C7C01}"/>
              </a:ext>
            </a:extLst>
          </p:cNvPr>
          <p:cNvCxnSpPr>
            <a:cxnSpLocks/>
          </p:cNvCxnSpPr>
          <p:nvPr/>
        </p:nvCxnSpPr>
        <p:spPr>
          <a:xfrm>
            <a:off x="1075302" y="5326195"/>
            <a:ext cx="142117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5FDD132-A998-E07B-E6DB-90995B668629}"/>
              </a:ext>
            </a:extLst>
          </p:cNvPr>
          <p:cNvCxnSpPr>
            <a:cxnSpLocks/>
          </p:cNvCxnSpPr>
          <p:nvPr/>
        </p:nvCxnSpPr>
        <p:spPr>
          <a:xfrm>
            <a:off x="3990780" y="5331468"/>
            <a:ext cx="142117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4374774-6650-AD66-ACE2-0037F2251E7D}"/>
              </a:ext>
            </a:extLst>
          </p:cNvPr>
          <p:cNvCxnSpPr>
            <a:cxnSpLocks/>
          </p:cNvCxnSpPr>
          <p:nvPr/>
        </p:nvCxnSpPr>
        <p:spPr>
          <a:xfrm>
            <a:off x="6853250" y="5326195"/>
            <a:ext cx="142117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5B97D11-6E40-61B7-1A19-FA2AE7CA87A6}"/>
              </a:ext>
            </a:extLst>
          </p:cNvPr>
          <p:cNvCxnSpPr>
            <a:cxnSpLocks/>
          </p:cNvCxnSpPr>
          <p:nvPr/>
        </p:nvCxnSpPr>
        <p:spPr>
          <a:xfrm>
            <a:off x="9544390" y="5321529"/>
            <a:ext cx="1945245" cy="466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E9CB2884-4745-A019-5EDC-73F8B3B71BA2}"/>
              </a:ext>
            </a:extLst>
          </p:cNvPr>
          <p:cNvSpPr txBox="1"/>
          <p:nvPr/>
        </p:nvSpPr>
        <p:spPr>
          <a:xfrm>
            <a:off x="4723268" y="6410767"/>
            <a:ext cx="26395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>
                <a:latin typeface="Oswald" pitchFamily="2" charset="77"/>
              </a:rPr>
              <a:t>ACTIVABLE SUR LES MÉDIAS</a:t>
            </a:r>
            <a:endParaRPr lang="fr-FR" sz="1100"/>
          </a:p>
        </p:txBody>
      </p:sp>
      <p:pic>
        <p:nvPicPr>
          <p:cNvPr id="14" name="Image 13" descr="Une image contenant noir, capture d’écran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7120C0A-E0EE-CD0E-2C3F-4E1510B1E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54" y="6347671"/>
            <a:ext cx="340095" cy="340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DCDEC5-854C-5E73-8699-8C173930E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E5EB5F-5B90-01FF-CE9C-89337396F1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7472" y="6453504"/>
            <a:ext cx="376150" cy="1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46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A9264-DD9D-C66B-C003-1FA8E6DB9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olice, Graphique, logo, symbole&#10;&#10;Le contenu généré par l’IA peut être incorrect.">
            <a:extLst>
              <a:ext uri="{FF2B5EF4-FFF2-40B4-BE49-F238E27FC236}">
                <a16:creationId xmlns:a16="http://schemas.microsoft.com/office/drawing/2014/main" id="{4757E10B-5DD8-D998-BB7E-DC3AFB355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1438" y="5972975"/>
            <a:ext cx="877315" cy="506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A662EA-2860-6420-6226-457278C0EAEB}"/>
              </a:ext>
            </a:extLst>
          </p:cNvPr>
          <p:cNvSpPr/>
          <p:nvPr/>
        </p:nvSpPr>
        <p:spPr>
          <a:xfrm>
            <a:off x="0" y="3718679"/>
            <a:ext cx="12192000" cy="31393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mur, intérieur, rouge, pièce&#10;&#10;Le contenu généré par l’IA peut être incorrect.">
            <a:extLst>
              <a:ext uri="{FF2B5EF4-FFF2-40B4-BE49-F238E27FC236}">
                <a16:creationId xmlns:a16="http://schemas.microsoft.com/office/drawing/2014/main" id="{660B0D80-C96F-4780-96B9-0FAEF23E4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3" b="12500"/>
          <a:stretch>
            <a:fillRect/>
          </a:stretch>
        </p:blipFill>
        <p:spPr>
          <a:xfrm>
            <a:off x="0" y="3429000"/>
            <a:ext cx="12192000" cy="38996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C063296-B97E-DDC9-62AF-4744A5963395}"/>
              </a:ext>
            </a:extLst>
          </p:cNvPr>
          <p:cNvSpPr txBox="1"/>
          <p:nvPr/>
        </p:nvSpPr>
        <p:spPr>
          <a:xfrm>
            <a:off x="620248" y="429349"/>
            <a:ext cx="11571752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 b="1">
                <a:latin typeface="Oswald"/>
              </a:rPr>
              <a:t>PARLEZ À CELLES ET CEUX QUI AIMENT LE CINÉMA, LA CULTURE ET LE DÉBAT D’IDÉES.</a:t>
            </a:r>
            <a:endParaRPr lang="fr-FR" sz="6000"/>
          </a:p>
        </p:txBody>
      </p:sp>
    </p:spTree>
    <p:extLst>
      <p:ext uri="{BB962C8B-B14F-4D97-AF65-F5344CB8AC3E}">
        <p14:creationId xmlns:p14="http://schemas.microsoft.com/office/powerpoint/2010/main" val="1582035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F336A-B3AE-A4E2-BDDE-58E2ED3FD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0F51C12-AB0B-098C-22E2-6332CF8B1F1A}"/>
              </a:ext>
            </a:extLst>
          </p:cNvPr>
          <p:cNvSpPr txBox="1"/>
          <p:nvPr/>
        </p:nvSpPr>
        <p:spPr>
          <a:xfrm>
            <a:off x="13960" y="553721"/>
            <a:ext cx="1217804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LE CASE : VALEUR SENTIMENTALE (MEMENTO) X TROISCOULEURS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0507955-3856-9C2F-571C-0983342BE435}"/>
              </a:ext>
            </a:extLst>
          </p:cNvPr>
          <p:cNvSpPr txBox="1"/>
          <p:nvPr/>
        </p:nvSpPr>
        <p:spPr>
          <a:xfrm>
            <a:off x="8693304" y="4908603"/>
            <a:ext cx="286596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fr-FR" sz="2400" b="1" spc="51">
                <a:latin typeface="Oswald" pitchFamily="2" charset="77"/>
                <a:ea typeface="+mn-lt"/>
                <a:cs typeface="+mn-lt"/>
              </a:rPr>
              <a:t>625</a:t>
            </a:r>
          </a:p>
          <a:p>
            <a:r>
              <a:rPr lang="fr-FR" sz="1200"/>
              <a:t>mentions « j’aime » confirmant l’affinité entre le film et nos audiences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8B8FDC7-5577-16EA-AAAB-8568F7BA9B5C}"/>
              </a:ext>
            </a:extLst>
          </p:cNvPr>
          <p:cNvCxnSpPr>
            <a:cxnSpLocks/>
          </p:cNvCxnSpPr>
          <p:nvPr/>
        </p:nvCxnSpPr>
        <p:spPr>
          <a:xfrm>
            <a:off x="8709034" y="4967433"/>
            <a:ext cx="0" cy="68711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2B084FBD-A6BF-8826-4F85-45CB5E2F619D}"/>
              </a:ext>
            </a:extLst>
          </p:cNvPr>
          <p:cNvSpPr txBox="1"/>
          <p:nvPr/>
        </p:nvSpPr>
        <p:spPr>
          <a:xfrm>
            <a:off x="8693304" y="3479043"/>
            <a:ext cx="224899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fr-FR" sz="2400" b="1" spc="51">
                <a:latin typeface="Oswald" pitchFamily="2" charset="77"/>
                <a:ea typeface="+mn-lt"/>
                <a:cs typeface="+mn-lt"/>
              </a:rPr>
              <a:t>1.3k</a:t>
            </a:r>
          </a:p>
          <a:p>
            <a:pPr>
              <a:defRPr sz="3000"/>
            </a:pPr>
            <a:r>
              <a:rPr lang="fr-FR" sz="1200"/>
              <a:t>c’est le volume d’interactions générées par la publication* 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7C3662F-5888-2B80-44B0-6E3706AA3370}"/>
              </a:ext>
            </a:extLst>
          </p:cNvPr>
          <p:cNvCxnSpPr>
            <a:cxnSpLocks/>
          </p:cNvCxnSpPr>
          <p:nvPr/>
        </p:nvCxnSpPr>
        <p:spPr>
          <a:xfrm>
            <a:off x="8709034" y="3537873"/>
            <a:ext cx="0" cy="68711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5A7F9A8-DE80-EFB5-6CFB-617B4AAC4813}"/>
              </a:ext>
            </a:extLst>
          </p:cNvPr>
          <p:cNvSpPr txBox="1"/>
          <p:nvPr/>
        </p:nvSpPr>
        <p:spPr>
          <a:xfrm>
            <a:off x="8693304" y="2234912"/>
            <a:ext cx="168315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fr-FR" sz="2400" b="1" spc="51">
                <a:latin typeface="Oswald"/>
                <a:ea typeface="+mn-lt"/>
                <a:cs typeface="+mn-lt"/>
              </a:rPr>
              <a:t>639k</a:t>
            </a:r>
          </a:p>
          <a:p>
            <a:r>
              <a:rPr lang="fr-FR" sz="1200" err="1"/>
              <a:t>Reach</a:t>
            </a:r>
            <a:r>
              <a:rPr lang="fr-FR" sz="1200"/>
              <a:t> garanti était de 500K !</a:t>
            </a:r>
            <a:endParaRPr lang="en-US" sz="120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8A66FF4-816C-46FE-0635-7EAA1A55FF29}"/>
              </a:ext>
            </a:extLst>
          </p:cNvPr>
          <p:cNvCxnSpPr>
            <a:cxnSpLocks/>
          </p:cNvCxnSpPr>
          <p:nvPr/>
        </p:nvCxnSpPr>
        <p:spPr>
          <a:xfrm>
            <a:off x="8709034" y="2293742"/>
            <a:ext cx="0" cy="68711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8E6C88E-0E61-2287-E7AC-5A61D05706FB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AAB0883-413F-29B2-EB9B-FE9256F5C9D8}"/>
              </a:ext>
            </a:extLst>
          </p:cNvPr>
          <p:cNvGrpSpPr/>
          <p:nvPr/>
        </p:nvGrpSpPr>
        <p:grpSpPr>
          <a:xfrm>
            <a:off x="1069504" y="1723766"/>
            <a:ext cx="7099297" cy="5673393"/>
            <a:chOff x="2090749" y="1712432"/>
            <a:chExt cx="7099297" cy="5673393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D2DA6B2-128A-0B1C-E696-9BB01072A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391" b="21469"/>
            <a:stretch>
              <a:fillRect/>
            </a:stretch>
          </p:blipFill>
          <p:spPr>
            <a:xfrm>
              <a:off x="7389530" y="3121417"/>
              <a:ext cx="1800516" cy="23412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 29" descr="Une image contenant texte, Visage humain, personn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CDE02742-DEF8-1308-2F61-5E49B9DBE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8049" b="20905"/>
            <a:stretch>
              <a:fillRect/>
            </a:stretch>
          </p:blipFill>
          <p:spPr>
            <a:xfrm>
              <a:off x="5833190" y="3004087"/>
              <a:ext cx="1951570" cy="25758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4CE08E5B-5384-04D1-8930-973A54F9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8108" b="20608"/>
            <a:stretch>
              <a:fillRect/>
            </a:stretch>
          </p:blipFill>
          <p:spPr>
            <a:xfrm>
              <a:off x="4123667" y="2839045"/>
              <a:ext cx="2246739" cy="29770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AFF8BF8F-40BC-108E-C611-A620B4436467}"/>
                </a:ext>
              </a:extLst>
            </p:cNvPr>
            <p:cNvGrpSpPr/>
            <p:nvPr/>
          </p:nvGrpSpPr>
          <p:grpSpPr>
            <a:xfrm>
              <a:off x="2090749" y="1712432"/>
              <a:ext cx="3639078" cy="5673393"/>
              <a:chOff x="703576" y="1849201"/>
              <a:chExt cx="3267848" cy="5282625"/>
            </a:xfrm>
          </p:grpSpPr>
          <p:pic>
            <p:nvPicPr>
              <p:cNvPr id="18" name="Image 17" descr="Une image contenant texte, capture d’écran, habits, Visage humain&#10;&#10;Le contenu généré par l’IA peut être incorrect.">
                <a:extLst>
                  <a:ext uri="{FF2B5EF4-FFF2-40B4-BE49-F238E27FC236}">
                    <a16:creationId xmlns:a16="http://schemas.microsoft.com/office/drawing/2014/main" id="{2D336E91-3886-A2CB-95AB-8390A632D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3913" y="2096959"/>
                <a:ext cx="1814635" cy="3979341"/>
              </a:xfrm>
              <a:prstGeom prst="rect">
                <a:avLst/>
              </a:prstGeom>
            </p:spPr>
          </p:pic>
          <p:pic>
            <p:nvPicPr>
              <p:cNvPr id="19" name="Image 18" descr="Une image contenant capture d’écran, noir et blanc, noir, conception&#10;&#10;Le contenu généré par l’IA peut être incorrect.">
                <a:extLst>
                  <a:ext uri="{FF2B5EF4-FFF2-40B4-BE49-F238E27FC236}">
                    <a16:creationId xmlns:a16="http://schemas.microsoft.com/office/drawing/2014/main" id="{16975119-A718-9B83-46DD-95D674262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3576" y="1849201"/>
                <a:ext cx="3267848" cy="5282625"/>
              </a:xfrm>
              <a:prstGeom prst="rect">
                <a:avLst/>
              </a:prstGeom>
            </p:spPr>
          </p:pic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8CFD78B0-4043-75DC-FFF9-613C05330AB6}"/>
                  </a:ext>
                </a:extLst>
              </p:cNvPr>
              <p:cNvSpPr/>
              <p:nvPr/>
            </p:nvSpPr>
            <p:spPr>
              <a:xfrm>
                <a:off x="2500766" y="5730921"/>
                <a:ext cx="225767" cy="225235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fr-FR"/>
              </a:p>
            </p:txBody>
          </p:sp>
        </p:grp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D2AA8481-B457-4B4B-3C68-D883B944B28F}"/>
              </a:ext>
            </a:extLst>
          </p:cNvPr>
          <p:cNvSpPr txBox="1"/>
          <p:nvPr/>
        </p:nvSpPr>
        <p:spPr>
          <a:xfrm>
            <a:off x="0" y="126210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/>
              <a:t>A l’occasion de la sortie le 20 août 2025 du film VALEUR SENTIMENTALE de Joachim Trier, Troiscouleurs a produit un carrousel dédié au réalisateur.</a:t>
            </a:r>
          </a:p>
          <a:p>
            <a:pPr algn="ctr"/>
            <a:r>
              <a:rPr lang="fr-FR" sz="1200" b="1"/>
              <a:t>Le format a ensuite été </a:t>
            </a:r>
            <a:r>
              <a:rPr lang="fr-FR" sz="1200" b="1" err="1"/>
              <a:t>mediatisé</a:t>
            </a:r>
            <a:r>
              <a:rPr lang="fr-FR" sz="1200" b="1"/>
              <a:t> sur notre compte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75D3F1-0905-76C7-2274-AD32B600E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61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F3B58-BD60-A621-C440-63E6FAB65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1328B2A-7DE3-CDEF-9196-F9AB0FD3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889B1E2-1995-E990-272F-DE0AA2205D79}"/>
              </a:ext>
            </a:extLst>
          </p:cNvPr>
          <p:cNvSpPr txBox="1"/>
          <p:nvPr/>
        </p:nvSpPr>
        <p:spPr>
          <a:xfrm>
            <a:off x="620248" y="892552"/>
            <a:ext cx="1157175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 b="1">
                <a:latin typeface="Oswald"/>
              </a:rPr>
              <a:t>DARK POST.</a:t>
            </a:r>
          </a:p>
          <a:p>
            <a:r>
              <a:rPr lang="fr-FR" sz="4000" b="1">
                <a:latin typeface="Oswald"/>
              </a:rPr>
              <a:t>VISER JUSTE, </a:t>
            </a:r>
          </a:p>
          <a:p>
            <a:r>
              <a:rPr lang="fr-FR" sz="4000" b="1">
                <a:latin typeface="Oswald"/>
              </a:rPr>
              <a:t>TOUCHER NOS AUDIENCES.</a:t>
            </a:r>
            <a:endParaRPr lang="fr-FR" sz="4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94E59D-6841-D0CF-9335-63169F124F76}"/>
              </a:ext>
            </a:extLst>
          </p:cNvPr>
          <p:cNvSpPr/>
          <p:nvPr/>
        </p:nvSpPr>
        <p:spPr>
          <a:xfrm>
            <a:off x="0" y="3718679"/>
            <a:ext cx="12192000" cy="31393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Visage humain, habits, personne, sourire&#10;&#10;Le contenu généré par l’IA peut être incorrect.">
            <a:extLst>
              <a:ext uri="{FF2B5EF4-FFF2-40B4-BE49-F238E27FC236}">
                <a16:creationId xmlns:a16="http://schemas.microsoft.com/office/drawing/2014/main" id="{EAC63F16-F292-2718-E19B-FD382291A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60878"/>
          <a:stretch>
            <a:fillRect/>
          </a:stretch>
        </p:blipFill>
        <p:spPr>
          <a:xfrm>
            <a:off x="0" y="3718679"/>
            <a:ext cx="12192000" cy="31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70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4B5EB-D5B6-11CF-4BCB-0F86251C5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A724AF2-F6D8-5C56-D1CD-61C85CD439D9}"/>
              </a:ext>
            </a:extLst>
          </p:cNvPr>
          <p:cNvSpPr txBox="1"/>
          <p:nvPr/>
        </p:nvSpPr>
        <p:spPr>
          <a:xfrm>
            <a:off x="0" y="1262101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/>
              <a:t>Redoutablement efficace, les campagnes en </a:t>
            </a:r>
            <a:r>
              <a:rPr lang="fr-FR" sz="1200" err="1"/>
              <a:t>dark</a:t>
            </a:r>
            <a:r>
              <a:rPr lang="fr-FR" sz="1200"/>
              <a:t> permettent de s’adresser </a:t>
            </a:r>
          </a:p>
          <a:p>
            <a:pPr algn="ctr"/>
            <a:r>
              <a:rPr lang="fr-FR" sz="1200"/>
              <a:t>directement à nos audiences les plus réceptives, sans publier en organique. </a:t>
            </a:r>
          </a:p>
          <a:p>
            <a:pPr algn="ctr"/>
            <a:r>
              <a:rPr lang="fr-FR" sz="1200" b="1"/>
              <a:t>Vos contenus sont diffusés via nos comptes et pilotés au </a:t>
            </a:r>
            <a:r>
              <a:rPr lang="fr-FR" sz="1200" b="1" err="1"/>
              <a:t>reach</a:t>
            </a:r>
            <a:r>
              <a:rPr lang="fr-FR" sz="1200" b="1"/>
              <a:t>,</a:t>
            </a:r>
          </a:p>
          <a:p>
            <a:pPr algn="ctr"/>
            <a:r>
              <a:rPr lang="fr-FR" sz="1200" b="1"/>
              <a:t> pour maximiser la visibilité auprès de nos audiences &amp; look-a-like.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75707E-6D05-ACCB-91AB-19BF91EE2592}"/>
              </a:ext>
            </a:extLst>
          </p:cNvPr>
          <p:cNvSpPr txBox="1"/>
          <p:nvPr/>
        </p:nvSpPr>
        <p:spPr>
          <a:xfrm>
            <a:off x="3784836" y="5231669"/>
            <a:ext cx="468323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/>
              <a:t>Vos assets créatifs </a:t>
            </a:r>
            <a:br>
              <a:rPr lang="fr-FR" sz="1200"/>
            </a:br>
            <a:r>
              <a:rPr lang="fr-FR" sz="1200"/>
              <a:t>(fixes ou vidéos) diffusés </a:t>
            </a:r>
            <a:br>
              <a:rPr lang="fr-FR" sz="1200"/>
            </a:br>
            <a:r>
              <a:rPr lang="fr-FR" sz="1200"/>
              <a:t>en </a:t>
            </a:r>
            <a:r>
              <a:rPr lang="fr-FR" sz="1200" err="1"/>
              <a:t>dark-posts</a:t>
            </a:r>
            <a:r>
              <a:rPr lang="fr-FR" sz="1200"/>
              <a:t> auprès de nos </a:t>
            </a:r>
          </a:p>
          <a:p>
            <a:pPr algn="ctr"/>
            <a:r>
              <a:rPr lang="fr-FR" sz="1200"/>
              <a:t>communautés et look-a-like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D8337B6-277F-1E2F-0E1E-250663E70ACC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64F16FB0-4B0D-C82F-3B70-593C155944F3}"/>
              </a:ext>
            </a:extLst>
          </p:cNvPr>
          <p:cNvGrpSpPr/>
          <p:nvPr/>
        </p:nvGrpSpPr>
        <p:grpSpPr>
          <a:xfrm>
            <a:off x="4806689" y="6254652"/>
            <a:ext cx="2639526" cy="340095"/>
            <a:chOff x="5512844" y="6347671"/>
            <a:chExt cx="2639526" cy="340095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D791DB4-9572-880A-DCE6-C1FE15237689}"/>
                </a:ext>
              </a:extLst>
            </p:cNvPr>
            <p:cNvSpPr txBox="1"/>
            <p:nvPr/>
          </p:nvSpPr>
          <p:spPr>
            <a:xfrm>
              <a:off x="5512844" y="6410767"/>
              <a:ext cx="26395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>
                  <a:latin typeface="Oswald" pitchFamily="2" charset="77"/>
                </a:rPr>
                <a:t>ACTIVABLE SUR LES MÉDIAS</a:t>
              </a:r>
              <a:endParaRPr lang="fr-FR" sz="1100"/>
            </a:p>
          </p:txBody>
        </p:sp>
        <p:pic>
          <p:nvPicPr>
            <p:cNvPr id="23" name="Image 22" descr="Une image contenant noir, capture d’écran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25FC0F08-ACF6-5E2A-2546-62A60657B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188" y="6347671"/>
              <a:ext cx="340095" cy="340095"/>
            </a:xfrm>
            <a:prstGeom prst="rect">
              <a:avLst/>
            </a:prstGeom>
          </p:spPr>
        </p:pic>
      </p:grpSp>
      <p:pic>
        <p:nvPicPr>
          <p:cNvPr id="3" name="Image 2" descr="Une image contenant texte, capture d’écran, Système d’exploitation, Publicité en ligne&#10;&#10;Description générée automatiquement">
            <a:extLst>
              <a:ext uri="{FF2B5EF4-FFF2-40B4-BE49-F238E27FC236}">
                <a16:creationId xmlns:a16="http://schemas.microsoft.com/office/drawing/2014/main" id="{9683EEF1-6A1F-5AA4-A607-64F43B597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15" y="2181053"/>
            <a:ext cx="1534243" cy="2864568"/>
          </a:xfrm>
          <a:prstGeom prst="rect">
            <a:avLst/>
          </a:prstGeom>
        </p:spPr>
      </p:pic>
      <p:pic>
        <p:nvPicPr>
          <p:cNvPr id="12" name="Image 11" descr="Une image contenant plein air, vêtements de bain, ciel, capture d’écran&#10;&#10;Description générée automatiquement">
            <a:extLst>
              <a:ext uri="{FF2B5EF4-FFF2-40B4-BE49-F238E27FC236}">
                <a16:creationId xmlns:a16="http://schemas.microsoft.com/office/drawing/2014/main" id="{4B905587-366C-11D6-1238-A7A1CCE5D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85" y="2220495"/>
            <a:ext cx="2275240" cy="2810590"/>
          </a:xfrm>
          <a:prstGeom prst="rect">
            <a:avLst/>
          </a:prstGeom>
        </p:spPr>
      </p:pic>
      <p:pic>
        <p:nvPicPr>
          <p:cNvPr id="14" name="Image 13" descr="Une image contenant texte, arbre, capture d’écran, plante&#10;&#10;Description générée automatiquement">
            <a:extLst>
              <a:ext uri="{FF2B5EF4-FFF2-40B4-BE49-F238E27FC236}">
                <a16:creationId xmlns:a16="http://schemas.microsoft.com/office/drawing/2014/main" id="{66385BBF-1EE3-7C67-F289-B257C48A7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991" y="2199169"/>
            <a:ext cx="1690746" cy="28105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60C95C-953A-5EC6-5DE9-5C62EDD2DDAA}"/>
              </a:ext>
            </a:extLst>
          </p:cNvPr>
          <p:cNvSpPr txBox="1"/>
          <p:nvPr/>
        </p:nvSpPr>
        <p:spPr>
          <a:xfrm>
            <a:off x="192772" y="582821"/>
            <a:ext cx="121920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latin typeface="Oswald" pitchFamily="2" charset="77"/>
              </a:rPr>
              <a:t>DARK POST PILOTÉ À LA COUVERTURE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7E7D33-4C6D-5FED-FF06-1356E0338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35C183-D667-633E-9D17-EBCB3F9C10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907" y="6343069"/>
            <a:ext cx="376150" cy="1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76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8C7ACF-FD28-8DB4-4845-CD3609CE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E03083-F7F8-A01D-C793-8057BAAEE1AA}"/>
              </a:ext>
            </a:extLst>
          </p:cNvPr>
          <p:cNvSpPr txBox="1"/>
          <p:nvPr/>
        </p:nvSpPr>
        <p:spPr>
          <a:xfrm>
            <a:off x="6438686" y="5041441"/>
            <a:ext cx="25790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/>
              <a:t>Vos assets créatifs (fixes </a:t>
            </a:r>
            <a:br>
              <a:rPr lang="fr-FR" sz="1200"/>
            </a:br>
            <a:r>
              <a:rPr lang="fr-FR" sz="1200"/>
              <a:t>ou vidéos) diffusés en </a:t>
            </a:r>
            <a:r>
              <a:rPr lang="fr-FR" sz="1200" err="1"/>
              <a:t>dark-posts</a:t>
            </a:r>
            <a:r>
              <a:rPr lang="fr-FR" sz="1200"/>
              <a:t> auprès de nos communautés </a:t>
            </a:r>
            <a:br>
              <a:rPr lang="fr-FR" sz="1200"/>
            </a:br>
            <a:r>
              <a:rPr lang="fr-FR" sz="1200"/>
              <a:t>et look-a-like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F4F9E48-2640-725A-C5E8-A2446D77348E}"/>
              </a:ext>
            </a:extLst>
          </p:cNvPr>
          <p:cNvCxnSpPr>
            <a:cxnSpLocks/>
          </p:cNvCxnSpPr>
          <p:nvPr/>
        </p:nvCxnSpPr>
        <p:spPr>
          <a:xfrm>
            <a:off x="6054194" y="5049908"/>
            <a:ext cx="0" cy="830997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C5F5DEE-2B95-7CB4-D622-6E347075A7EB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A0F68CF6-C68E-40A7-B051-4E0C90023BEE}"/>
              </a:ext>
            </a:extLst>
          </p:cNvPr>
          <p:cNvSpPr txBox="1"/>
          <p:nvPr/>
        </p:nvSpPr>
        <p:spPr>
          <a:xfrm>
            <a:off x="0" y="156956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/>
              <a:t>Redoutablement efficace, les campagnes en </a:t>
            </a:r>
            <a:r>
              <a:rPr lang="fr-FR" sz="1200" err="1"/>
              <a:t>dark</a:t>
            </a:r>
            <a:r>
              <a:rPr lang="fr-FR" sz="1200"/>
              <a:t> permettent de s’adresser directement à nos audiences les plus réceptives, </a:t>
            </a:r>
          </a:p>
          <a:p>
            <a:pPr algn="ctr"/>
            <a:r>
              <a:rPr lang="fr-FR" sz="1200"/>
              <a:t>sans publier en organique. Vos contenus sont diffusés via nos comptes et pilotés au trafic,</a:t>
            </a:r>
            <a:r>
              <a:rPr lang="fr-FR" sz="1200" b="1"/>
              <a:t> nous utilisons un ciblage ultra qualifié </a:t>
            </a:r>
          </a:p>
          <a:p>
            <a:pPr algn="ctr"/>
            <a:r>
              <a:rPr lang="fr-FR" sz="1200" b="1"/>
              <a:t>grâce au </a:t>
            </a:r>
            <a:r>
              <a:rPr lang="fr-FR" sz="1200" b="1" err="1"/>
              <a:t>retargeting</a:t>
            </a:r>
            <a:r>
              <a:rPr lang="fr-FR" sz="1200" b="1"/>
              <a:t> de la newsletter mk2 et aux audiences look-a-like.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4298116-E743-0665-01D1-839FFEA8FE90}"/>
              </a:ext>
            </a:extLst>
          </p:cNvPr>
          <p:cNvSpPr txBox="1"/>
          <p:nvPr/>
        </p:nvSpPr>
        <p:spPr>
          <a:xfrm>
            <a:off x="13960" y="553721"/>
            <a:ext cx="121920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latin typeface="Oswald" pitchFamily="2" charset="77"/>
              </a:rPr>
              <a:t>DARK POST SUR MESURE</a:t>
            </a:r>
          </a:p>
          <a:p>
            <a:pPr algn="ctr"/>
            <a:r>
              <a:rPr lang="fr-FR" sz="2800" b="1">
                <a:latin typeface="Oswald" pitchFamily="2" charset="77"/>
              </a:rPr>
              <a:t>PILOTÉ AU TRAFIC BILLETTERIE VIA LE RETARGETING NEWSLETTER MK2 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6A6A888-F8F9-0AA7-F6A6-EF32B9FE3420}"/>
              </a:ext>
            </a:extLst>
          </p:cNvPr>
          <p:cNvSpPr txBox="1"/>
          <p:nvPr/>
        </p:nvSpPr>
        <p:spPr>
          <a:xfrm>
            <a:off x="3179019" y="5041440"/>
            <a:ext cx="25790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fr-FR" sz="1200"/>
              <a:t>Nous exploitons </a:t>
            </a:r>
            <a:r>
              <a:rPr lang="fr-FR" sz="1200" b="1"/>
              <a:t>la donnée billetterie et l’engagement newsletter </a:t>
            </a:r>
            <a:r>
              <a:rPr lang="fr-FR" sz="1200"/>
              <a:t>pour maximiser la performance et la conversion.</a:t>
            </a:r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AE51E9D8-FBBE-C5AC-50A7-63E09E256819}"/>
              </a:ext>
            </a:extLst>
          </p:cNvPr>
          <p:cNvSpPr txBox="1">
            <a:spLocks/>
          </p:cNvSpPr>
          <p:nvPr/>
        </p:nvSpPr>
        <p:spPr>
          <a:xfrm>
            <a:off x="686484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
              </a:t>
            </a:r>
          </a:p>
        </p:txBody>
      </p:sp>
      <p:pic>
        <p:nvPicPr>
          <p:cNvPr id="23" name="Image 22" descr="Une image contenant texte, capture d’écran, Police, Marque&#10;&#10;Description générée automatiquement">
            <a:extLst>
              <a:ext uri="{FF2B5EF4-FFF2-40B4-BE49-F238E27FC236}">
                <a16:creationId xmlns:a16="http://schemas.microsoft.com/office/drawing/2014/main" id="{EC8B14FB-67FD-91CF-AF7D-E0E7112E7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65" y="2335193"/>
            <a:ext cx="1747703" cy="2589970"/>
          </a:xfrm>
          <a:prstGeom prst="rect">
            <a:avLst/>
          </a:prstGeom>
        </p:spPr>
      </p:pic>
      <p:pic>
        <p:nvPicPr>
          <p:cNvPr id="25" name="Image 24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D906C225-EDF6-3294-54C3-E84224539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"/>
          <a:stretch/>
        </p:blipFill>
        <p:spPr>
          <a:xfrm>
            <a:off x="7599536" y="2258239"/>
            <a:ext cx="1804262" cy="2666924"/>
          </a:xfrm>
          <a:prstGeom prst="rect">
            <a:avLst/>
          </a:prstGeom>
        </p:spPr>
      </p:pic>
      <p:pic>
        <p:nvPicPr>
          <p:cNvPr id="27" name="Image 26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3AAA6436-8463-A8D9-65F9-C67F111A0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464" y="2331110"/>
            <a:ext cx="1666992" cy="253174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C575957-3111-8A07-DFDC-C7F02BABFF17}"/>
              </a:ext>
            </a:extLst>
          </p:cNvPr>
          <p:cNvGrpSpPr/>
          <p:nvPr/>
        </p:nvGrpSpPr>
        <p:grpSpPr>
          <a:xfrm>
            <a:off x="4806689" y="6254652"/>
            <a:ext cx="2639526" cy="340095"/>
            <a:chOff x="5512844" y="6347671"/>
            <a:chExt cx="2639526" cy="340095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77B79B3B-1356-95EF-AD86-61BB2EE63F58}"/>
                </a:ext>
              </a:extLst>
            </p:cNvPr>
            <p:cNvSpPr txBox="1"/>
            <p:nvPr/>
          </p:nvSpPr>
          <p:spPr>
            <a:xfrm>
              <a:off x="5512844" y="6410767"/>
              <a:ext cx="26395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>
                  <a:latin typeface="Oswald" pitchFamily="2" charset="77"/>
                </a:rPr>
                <a:t>ACTIVABLE SUR LES MÉDIAS</a:t>
              </a:r>
              <a:endParaRPr lang="fr-FR" sz="1100"/>
            </a:p>
          </p:txBody>
        </p:sp>
        <p:pic>
          <p:nvPicPr>
            <p:cNvPr id="8" name="Image 7" descr="Une image contenant noir, capture d’écran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BA3CEE7-910C-A0E9-EA3C-EFCF40F78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188" y="6347671"/>
              <a:ext cx="340095" cy="34009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542FFB0-0A4D-AFE8-5990-A194DC1C9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5DA3DE-3CF8-3AC4-3DF7-17E30284B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039" y="6343069"/>
            <a:ext cx="376150" cy="1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12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BCE33-2C20-79A9-AEDD-BD774CCFF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B66AC17-DFA5-8DC6-8095-30267573F40B}"/>
              </a:ext>
            </a:extLst>
          </p:cNvPr>
          <p:cNvSpPr txBox="1"/>
          <p:nvPr/>
        </p:nvSpPr>
        <p:spPr>
          <a:xfrm>
            <a:off x="0" y="126210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/>
              <a:t>Votre bande-annonce diffusée via nos comptes en organique et pilotés au </a:t>
            </a:r>
            <a:r>
              <a:rPr lang="fr-FR" sz="1200" b="1" err="1"/>
              <a:t>reach</a:t>
            </a:r>
            <a:r>
              <a:rPr lang="fr-FR" sz="1200" b="1"/>
              <a:t>,</a:t>
            </a:r>
          </a:p>
          <a:p>
            <a:pPr algn="ctr"/>
            <a:r>
              <a:rPr lang="fr-FR" sz="1200" b="1"/>
              <a:t> pour maximiser la visibilité auprès de nos audiences &amp; look-a-like.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426686-8AFB-2A21-A446-6623BC2E7F47}"/>
              </a:ext>
            </a:extLst>
          </p:cNvPr>
          <p:cNvSpPr txBox="1"/>
          <p:nvPr/>
        </p:nvSpPr>
        <p:spPr>
          <a:xfrm>
            <a:off x="3731223" y="5045698"/>
            <a:ext cx="487323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200"/>
              <a:t>Votre bande annonce diffusée auprès de nos </a:t>
            </a:r>
          </a:p>
          <a:p>
            <a:pPr algn="ctr"/>
            <a:r>
              <a:rPr lang="fr-FR" sz="1200"/>
              <a:t>communautés et look-a-like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3C3106-1A18-6B91-2409-F77332F4B6E3}"/>
              </a:ext>
            </a:extLst>
          </p:cNvPr>
          <p:cNvSpPr txBox="1"/>
          <p:nvPr/>
        </p:nvSpPr>
        <p:spPr>
          <a:xfrm>
            <a:off x="13960" y="553721"/>
            <a:ext cx="121920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latin typeface="Oswald" pitchFamily="2" charset="77"/>
              </a:rPr>
              <a:t>BOOST ORGANIQUE DE VOTRE BANDE-ANNONCE PILOTÉ À LA COUVERTURE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127828B-7E20-B3CD-4C5D-98C32A93A4E1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texte, Visage humain, capture d’écran, Site web&#10;&#10;Description générée automatiquement">
            <a:extLst>
              <a:ext uri="{FF2B5EF4-FFF2-40B4-BE49-F238E27FC236}">
                <a16:creationId xmlns:a16="http://schemas.microsoft.com/office/drawing/2014/main" id="{218F6E3C-96F1-DCD0-9CAA-7E569E09C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9" b="47536"/>
          <a:stretch/>
        </p:blipFill>
        <p:spPr>
          <a:xfrm>
            <a:off x="4587498" y="2109440"/>
            <a:ext cx="3160690" cy="2336861"/>
          </a:xfrm>
          <a:prstGeom prst="rect">
            <a:avLst/>
          </a:prstGeom>
        </p:spPr>
      </p:pic>
      <p:pic>
        <p:nvPicPr>
          <p:cNvPr id="15" name="Image 14" descr="Une image contenant texte, capture d’écran, Site web, Page web&#10;&#10;Description générée automatiquement">
            <a:extLst>
              <a:ext uri="{FF2B5EF4-FFF2-40B4-BE49-F238E27FC236}">
                <a16:creationId xmlns:a16="http://schemas.microsoft.com/office/drawing/2014/main" id="{C1F978F0-C857-5D34-3CFE-BA4002AE0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9" b="47536"/>
          <a:stretch/>
        </p:blipFill>
        <p:spPr>
          <a:xfrm>
            <a:off x="8423918" y="2118835"/>
            <a:ext cx="3160690" cy="2336861"/>
          </a:xfrm>
          <a:prstGeom prst="rect">
            <a:avLst/>
          </a:prstGeom>
        </p:spPr>
      </p:pic>
      <p:pic>
        <p:nvPicPr>
          <p:cNvPr id="17" name="Image 16" descr="Une image contenant texte, Visage humain, capture d’écran, Site web&#10;&#10;Description générée automatiquement">
            <a:extLst>
              <a:ext uri="{FF2B5EF4-FFF2-40B4-BE49-F238E27FC236}">
                <a16:creationId xmlns:a16="http://schemas.microsoft.com/office/drawing/2014/main" id="{5245A182-DE35-26E6-A6B3-103074DE4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970" r="-428" b="48133"/>
          <a:stretch/>
        </p:blipFill>
        <p:spPr>
          <a:xfrm>
            <a:off x="737529" y="2313768"/>
            <a:ext cx="3174239" cy="218743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8A90C75-4E13-C1A7-149D-0EFE8E7A996E}"/>
              </a:ext>
            </a:extLst>
          </p:cNvPr>
          <p:cNvGrpSpPr/>
          <p:nvPr/>
        </p:nvGrpSpPr>
        <p:grpSpPr>
          <a:xfrm>
            <a:off x="4806689" y="6254652"/>
            <a:ext cx="2639526" cy="340095"/>
            <a:chOff x="5512844" y="6347671"/>
            <a:chExt cx="2639526" cy="340095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2334A7B-0158-9363-B6C3-5414658D55EF}"/>
                </a:ext>
              </a:extLst>
            </p:cNvPr>
            <p:cNvSpPr txBox="1"/>
            <p:nvPr/>
          </p:nvSpPr>
          <p:spPr>
            <a:xfrm>
              <a:off x="5512844" y="6410767"/>
              <a:ext cx="263952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200">
                  <a:latin typeface="Oswald" pitchFamily="2" charset="77"/>
                </a:rPr>
                <a:t>ACTIVABLE SUR LES MÉDIAS</a:t>
              </a:r>
              <a:endParaRPr lang="fr-FR" sz="1100"/>
            </a:p>
          </p:txBody>
        </p:sp>
        <p:pic>
          <p:nvPicPr>
            <p:cNvPr id="13" name="Image 12" descr="Une image contenant noir, capture d’écran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8F88000-33C7-7DD0-ADAD-E2C471FE9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188" y="6347671"/>
              <a:ext cx="340095" cy="34009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226DEF1-C372-B286-AAAC-49E6DA425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F4F26-B96E-C888-6B5E-4B3101568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039" y="6343069"/>
            <a:ext cx="376150" cy="1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73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486F9-C9B2-C0EE-BBC4-91DA4C030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olice, Graphique, logo, symbole&#10;&#10;Le contenu généré par l’IA peut être incorrect.">
            <a:extLst>
              <a:ext uri="{FF2B5EF4-FFF2-40B4-BE49-F238E27FC236}">
                <a16:creationId xmlns:a16="http://schemas.microsoft.com/office/drawing/2014/main" id="{53A84593-BF9A-A029-82E2-4AECB5586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1438" y="5972975"/>
            <a:ext cx="877315" cy="506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A50FE0-B8B5-693B-6165-15DFF48F5FEE}"/>
              </a:ext>
            </a:extLst>
          </p:cNvPr>
          <p:cNvSpPr/>
          <p:nvPr/>
        </p:nvSpPr>
        <p:spPr>
          <a:xfrm>
            <a:off x="0" y="3718679"/>
            <a:ext cx="12192000" cy="31393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mur, intérieur, rouge, pièce&#10;&#10;Le contenu généré par l’IA peut être incorrect.">
            <a:extLst>
              <a:ext uri="{FF2B5EF4-FFF2-40B4-BE49-F238E27FC236}">
                <a16:creationId xmlns:a16="http://schemas.microsoft.com/office/drawing/2014/main" id="{69FCD26D-3311-1B31-C9A5-5AA95D650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3" b="12500"/>
          <a:stretch>
            <a:fillRect/>
          </a:stretch>
        </p:blipFill>
        <p:spPr>
          <a:xfrm>
            <a:off x="0" y="3429000"/>
            <a:ext cx="12192000" cy="38996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59D0E6-2919-ADDF-D14C-F5D74F93B24D}"/>
              </a:ext>
            </a:extLst>
          </p:cNvPr>
          <p:cNvSpPr txBox="1"/>
          <p:nvPr/>
        </p:nvSpPr>
        <p:spPr>
          <a:xfrm>
            <a:off x="367219" y="1517250"/>
            <a:ext cx="1157175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 b="1">
                <a:latin typeface="Oswald"/>
              </a:rPr>
              <a:t>DIGITAL.</a:t>
            </a:r>
          </a:p>
        </p:txBody>
      </p:sp>
    </p:spTree>
    <p:extLst>
      <p:ext uri="{BB962C8B-B14F-4D97-AF65-F5344CB8AC3E}">
        <p14:creationId xmlns:p14="http://schemas.microsoft.com/office/powerpoint/2010/main" val="1759313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B8745-2603-BEF8-6202-86361ED57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68F524E-86E7-2011-F488-DDEC7BD407F7}"/>
              </a:ext>
            </a:extLst>
          </p:cNvPr>
          <p:cNvSpPr txBox="1"/>
          <p:nvPr/>
        </p:nvSpPr>
        <p:spPr>
          <a:xfrm>
            <a:off x="13960" y="553721"/>
            <a:ext cx="1217804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/>
              </a:rPr>
              <a:t>FORMATS DIGITAUX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C55DE99-4225-9C6E-166C-8591D1128976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EBED2DC1-EEA0-DC6A-A31E-A706294CB9CB}"/>
              </a:ext>
            </a:extLst>
          </p:cNvPr>
          <p:cNvSpPr txBox="1"/>
          <p:nvPr/>
        </p:nvSpPr>
        <p:spPr>
          <a:xfrm>
            <a:off x="10613911" y="6575744"/>
            <a:ext cx="35653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/>
              <a:t>*moyenne mensuelle 2025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4F75A31-6C2A-2A1D-EE0B-88623480C719}"/>
              </a:ext>
            </a:extLst>
          </p:cNvPr>
          <p:cNvSpPr txBox="1"/>
          <p:nvPr/>
        </p:nvSpPr>
        <p:spPr>
          <a:xfrm>
            <a:off x="1510987" y="1239884"/>
            <a:ext cx="93656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200" b="1"/>
            </a:lvl1pPr>
          </a:lstStyle>
          <a:p>
            <a:r>
              <a:rPr lang="fr-FR"/>
              <a:t>Le film est au cœur de notre écosystème : mk2.com et </a:t>
            </a:r>
            <a:r>
              <a:rPr lang="fr-FR" err="1"/>
              <a:t>TroisCouleurs.fr</a:t>
            </a:r>
            <a:r>
              <a:rPr lang="fr-FR"/>
              <a:t> sont interconnectés, créant un parcours fluide entre contenus éditoriaux et billetterie, au service de la découverte et de l’analyse.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C56842D-4D8B-8FE3-2BBB-0D01C951B2F9}"/>
              </a:ext>
            </a:extLst>
          </p:cNvPr>
          <p:cNvGrpSpPr/>
          <p:nvPr/>
        </p:nvGrpSpPr>
        <p:grpSpPr>
          <a:xfrm>
            <a:off x="1143476" y="2833623"/>
            <a:ext cx="4568747" cy="2482439"/>
            <a:chOff x="6885500" y="736764"/>
            <a:chExt cx="7014672" cy="4019407"/>
          </a:xfrm>
          <a:effectLst>
            <a:outerShdw blurRad="1168400" dist="584200" dir="3360000" algn="tl" rotWithShape="0">
              <a:schemeClr val="bg1">
                <a:lumMod val="75000"/>
                <a:alpha val="50000"/>
              </a:schemeClr>
            </a:outerShdw>
          </a:effectLst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243E265-2411-EAE4-3BB3-E62F2FE1D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5500" y="736764"/>
              <a:ext cx="7014672" cy="4019407"/>
            </a:xfrm>
            <a:prstGeom prst="rect">
              <a:avLst/>
            </a:prstGeom>
          </p:spPr>
        </p:pic>
        <p:pic>
          <p:nvPicPr>
            <p:cNvPr id="1028" name="Picture 4" descr="Une image contenant texte, cheval, homme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95457364-5AB1-738E-DDD3-88E91028DA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664" y="839074"/>
              <a:ext cx="5364758" cy="3576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27FA661-BD27-0F3F-F541-3E42622F4314}"/>
              </a:ext>
            </a:extLst>
          </p:cNvPr>
          <p:cNvGrpSpPr/>
          <p:nvPr/>
        </p:nvGrpSpPr>
        <p:grpSpPr>
          <a:xfrm>
            <a:off x="6193823" y="2293794"/>
            <a:ext cx="1780704" cy="3308684"/>
            <a:chOff x="5112766" y="1908432"/>
            <a:chExt cx="2093496" cy="398704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C526DFE-AE9D-3AEB-2520-C3D321CEE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76" t="8042" r="34846" b="43817"/>
            <a:stretch>
              <a:fillRect/>
            </a:stretch>
          </p:blipFill>
          <p:spPr>
            <a:xfrm>
              <a:off x="5112766" y="1908432"/>
              <a:ext cx="2093496" cy="3987042"/>
            </a:xfrm>
            <a:prstGeom prst="rect">
              <a:avLst/>
            </a:prstGeom>
          </p:spPr>
        </p:pic>
        <p:pic>
          <p:nvPicPr>
            <p:cNvPr id="1032" name="Picture 8" descr="Une image contenant texte, capture d’écran, graphisme, Police&#10;&#10;Le contenu généré par l’IA peut être incorrect.">
              <a:extLst>
                <a:ext uri="{FF2B5EF4-FFF2-40B4-BE49-F238E27FC236}">
                  <a16:creationId xmlns:a16="http://schemas.microsoft.com/office/drawing/2014/main" id="{ABBFB519-FEAD-6CA0-6050-24B48D994F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" t="1614" r="3008" b="3797"/>
            <a:stretch>
              <a:fillRect/>
            </a:stretch>
          </p:blipFill>
          <p:spPr bwMode="auto">
            <a:xfrm>
              <a:off x="5407483" y="2510400"/>
              <a:ext cx="1634108" cy="326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91074A4E-2F80-BE60-115F-DED2A31FE38B}"/>
              </a:ext>
            </a:extLst>
          </p:cNvPr>
          <p:cNvSpPr txBox="1"/>
          <p:nvPr/>
        </p:nvSpPr>
        <p:spPr>
          <a:xfrm>
            <a:off x="1195787" y="6194723"/>
            <a:ext cx="980042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fr-FR" sz="1200" b="1"/>
              <a:t>NOS FORMATS DISPLAY </a:t>
            </a:r>
            <a:r>
              <a:rPr lang="fr-FR" sz="1200"/>
              <a:t>: </a:t>
            </a:r>
            <a:r>
              <a:rPr lang="fr-FR" sz="1200" err="1"/>
              <a:t>masthead</a:t>
            </a:r>
            <a:r>
              <a:rPr lang="fr-FR" sz="1200"/>
              <a:t>, pavé, pavé in page, format </a:t>
            </a:r>
            <a:r>
              <a:rPr lang="fr-FR" sz="1200" err="1"/>
              <a:t>cards</a:t>
            </a:r>
            <a:r>
              <a:rPr lang="fr-FR" sz="1200"/>
              <a:t> et interstitiels. </a:t>
            </a:r>
          </a:p>
          <a:p>
            <a:pPr lvl="0" algn="ctr">
              <a:defRPr/>
            </a:pPr>
            <a:r>
              <a:rPr lang="fr-FR" sz="1200"/>
              <a:t>Ciblage possible.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29C9D51-F5B1-F1B3-08A9-C7E2A6430B4C}"/>
              </a:ext>
            </a:extLst>
          </p:cNvPr>
          <p:cNvGrpSpPr/>
          <p:nvPr/>
        </p:nvGrpSpPr>
        <p:grpSpPr>
          <a:xfrm>
            <a:off x="8925243" y="2103216"/>
            <a:ext cx="2854822" cy="3640577"/>
            <a:chOff x="8610176" y="1932896"/>
            <a:chExt cx="3597555" cy="3640577"/>
          </a:xfrm>
        </p:grpSpPr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4C7DA0D6-0187-68C8-98D2-1C7CB297D1F6}"/>
                </a:ext>
              </a:extLst>
            </p:cNvPr>
            <p:cNvCxnSpPr>
              <a:cxnSpLocks/>
            </p:cNvCxnSpPr>
            <p:nvPr/>
          </p:nvCxnSpPr>
          <p:spPr>
            <a:xfrm>
              <a:off x="8625907" y="3904523"/>
              <a:ext cx="0" cy="687116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EA49264-E6EE-09DF-B420-541AB95C813E}"/>
                </a:ext>
              </a:extLst>
            </p:cNvPr>
            <p:cNvSpPr txBox="1"/>
            <p:nvPr/>
          </p:nvSpPr>
          <p:spPr>
            <a:xfrm>
              <a:off x="8610176" y="2933315"/>
              <a:ext cx="2438823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>
                <a:defRPr/>
              </a:pPr>
              <a:r>
                <a:rPr lang="fr-FR" sz="2400" b="1" spc="51">
                  <a:latin typeface="Oswald" pitchFamily="2" charset="77"/>
                  <a:ea typeface="+mn-lt"/>
                  <a:cs typeface="+mn-lt"/>
                </a:rPr>
                <a:t>15M</a:t>
              </a:r>
              <a:r>
                <a:rPr lang="fr-FR" sz="2400" b="1" spc="51">
                  <a:latin typeface="Oswald"/>
                  <a:ea typeface="+mn-lt"/>
                  <a:cs typeface="+mn-lt"/>
                </a:rPr>
                <a:t>*</a:t>
              </a:r>
              <a:endParaRPr lang="fr-FR" sz="2400" b="1" spc="51">
                <a:latin typeface="Oswald" pitchFamily="2" charset="77"/>
                <a:ea typeface="+mn-lt"/>
                <a:cs typeface="+mn-lt"/>
              </a:endParaRPr>
            </a:p>
            <a:p>
              <a:pPr>
                <a:defRPr sz="3000"/>
              </a:pPr>
              <a:r>
                <a:rPr lang="fr-FR" sz="1200"/>
                <a:t>De pages vues 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245ECFFD-9B09-24DC-0F6B-8E8AF4135B77}"/>
                </a:ext>
              </a:extLst>
            </p:cNvPr>
            <p:cNvCxnSpPr>
              <a:cxnSpLocks/>
            </p:cNvCxnSpPr>
            <p:nvPr/>
          </p:nvCxnSpPr>
          <p:spPr>
            <a:xfrm>
              <a:off x="8625907" y="2944645"/>
              <a:ext cx="0" cy="687116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B1819F7-9757-C38B-1381-56EE42926109}"/>
                </a:ext>
              </a:extLst>
            </p:cNvPr>
            <p:cNvSpPr txBox="1"/>
            <p:nvPr/>
          </p:nvSpPr>
          <p:spPr>
            <a:xfrm>
              <a:off x="8610177" y="1932896"/>
              <a:ext cx="3277023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>
                <a:defRPr/>
              </a:pPr>
              <a:r>
                <a:rPr lang="fr-FR" sz="2400" b="1" spc="51">
                  <a:latin typeface="Oswald"/>
                  <a:ea typeface="+mn-lt"/>
                  <a:cs typeface="+mn-lt"/>
                </a:rPr>
                <a:t>550K V.U</a:t>
              </a:r>
              <a:r>
                <a:rPr lang="fr-FR" sz="2000" b="1" spc="51">
                  <a:latin typeface="Oswald"/>
                  <a:ea typeface="+mn-lt"/>
                  <a:cs typeface="+mn-lt"/>
                </a:rPr>
                <a:t>* </a:t>
              </a:r>
            </a:p>
            <a:p>
              <a:r>
                <a:rPr lang="fr-FR" sz="1200"/>
                <a:t>Sur les sites mk2.com et Troiscouleurs.fr</a:t>
              </a:r>
              <a:endParaRPr lang="en-US" sz="1200"/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97C01121-E530-DC88-D774-ED13FE50811D}"/>
                </a:ext>
              </a:extLst>
            </p:cNvPr>
            <p:cNvCxnSpPr>
              <a:cxnSpLocks/>
            </p:cNvCxnSpPr>
            <p:nvPr/>
          </p:nvCxnSpPr>
          <p:spPr>
            <a:xfrm>
              <a:off x="8625907" y="1991726"/>
              <a:ext cx="0" cy="687116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EC0C29E-4496-0D59-5DDD-1F8815FBE1FC}"/>
                </a:ext>
              </a:extLst>
            </p:cNvPr>
            <p:cNvSpPr txBox="1"/>
            <p:nvPr/>
          </p:nvSpPr>
          <p:spPr>
            <a:xfrm>
              <a:off x="8610176" y="3827647"/>
              <a:ext cx="3565321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>
                <a:defRPr/>
              </a:pPr>
              <a:r>
                <a:rPr lang="fr-FR" sz="2400" b="1" spc="51">
                  <a:latin typeface="Oswald" pitchFamily="2" charset="77"/>
                  <a:ea typeface="+mn-lt"/>
                  <a:cs typeface="+mn-lt"/>
                </a:rPr>
                <a:t>7min</a:t>
              </a:r>
              <a:r>
                <a:rPr lang="fr-FR" sz="2400" b="1" spc="51">
                  <a:latin typeface="Oswald"/>
                  <a:ea typeface="+mn-lt"/>
                  <a:cs typeface="+mn-lt"/>
                </a:rPr>
                <a:t>*</a:t>
              </a:r>
              <a:endParaRPr lang="fr-FR" sz="2400" b="1" spc="51">
                <a:latin typeface="Oswald" pitchFamily="2" charset="77"/>
                <a:ea typeface="+mn-lt"/>
                <a:cs typeface="+mn-lt"/>
              </a:endParaRPr>
            </a:p>
            <a:p>
              <a:pPr lvl="0">
                <a:defRPr/>
              </a:pPr>
              <a:r>
                <a:rPr lang="fr-FR" sz="1200"/>
                <a:t>C’est le temps passé moyen cumulé sur nos deux sites. </a:t>
              </a:r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4E10FB1B-F3EB-CA86-0D97-54A890BC91D4}"/>
                </a:ext>
              </a:extLst>
            </p:cNvPr>
            <p:cNvCxnSpPr>
              <a:cxnSpLocks/>
            </p:cNvCxnSpPr>
            <p:nvPr/>
          </p:nvCxnSpPr>
          <p:spPr>
            <a:xfrm>
              <a:off x="8658141" y="4886357"/>
              <a:ext cx="0" cy="687116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28DD861-6C9D-E213-F790-06A8A0F55ADF}"/>
                </a:ext>
              </a:extLst>
            </p:cNvPr>
            <p:cNvSpPr txBox="1"/>
            <p:nvPr/>
          </p:nvSpPr>
          <p:spPr>
            <a:xfrm>
              <a:off x="8642410" y="4797451"/>
              <a:ext cx="3565321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>
                <a:defRPr/>
              </a:pPr>
              <a:r>
                <a:rPr lang="fr-FR" sz="2400" b="1" spc="51">
                  <a:latin typeface="Oswald" pitchFamily="2" charset="77"/>
                  <a:ea typeface="+mn-lt"/>
                  <a:cs typeface="+mn-lt"/>
                </a:rPr>
                <a:t>40/60%</a:t>
              </a:r>
            </a:p>
            <a:p>
              <a:pPr lvl="0">
                <a:defRPr/>
              </a:pPr>
              <a:r>
                <a:rPr lang="fr-FR" sz="1200"/>
                <a:t>Répartition desktop/mobile (et app pour mk2)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9546705-2330-20EE-6E35-A718F7554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12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B2522-9C6B-8EAB-38B4-8A6F66DC2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olice, Graphique, logo, symbole&#10;&#10;Le contenu généré par l’IA peut être incorrect.">
            <a:extLst>
              <a:ext uri="{FF2B5EF4-FFF2-40B4-BE49-F238E27FC236}">
                <a16:creationId xmlns:a16="http://schemas.microsoft.com/office/drawing/2014/main" id="{7B2EFA61-AF91-3D7A-E577-8D33F682E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1438" y="5972975"/>
            <a:ext cx="877315" cy="506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3358D9-69B5-ACB1-14B5-F612063BCD91}"/>
              </a:ext>
            </a:extLst>
          </p:cNvPr>
          <p:cNvSpPr/>
          <p:nvPr/>
        </p:nvSpPr>
        <p:spPr>
          <a:xfrm>
            <a:off x="0" y="3718679"/>
            <a:ext cx="12192000" cy="313932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mur, intérieur, rouge, pièce&#10;&#10;Le contenu généré par l’IA peut être incorrect.">
            <a:extLst>
              <a:ext uri="{FF2B5EF4-FFF2-40B4-BE49-F238E27FC236}">
                <a16:creationId xmlns:a16="http://schemas.microsoft.com/office/drawing/2014/main" id="{F95BD106-82B7-F60E-EC37-01B31B633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3" b="12500"/>
          <a:stretch>
            <a:fillRect/>
          </a:stretch>
        </p:blipFill>
        <p:spPr>
          <a:xfrm>
            <a:off x="0" y="3429000"/>
            <a:ext cx="12192000" cy="38996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DA7F452-C733-498D-7878-9FE7B30ACA16}"/>
              </a:ext>
            </a:extLst>
          </p:cNvPr>
          <p:cNvSpPr txBox="1"/>
          <p:nvPr/>
        </p:nvSpPr>
        <p:spPr>
          <a:xfrm>
            <a:off x="367219" y="1379003"/>
            <a:ext cx="1157175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 b="1">
                <a:latin typeface="Oswald"/>
              </a:rPr>
              <a:t>NEWSLETTERS.</a:t>
            </a:r>
          </a:p>
        </p:txBody>
      </p:sp>
    </p:spTree>
    <p:extLst>
      <p:ext uri="{BB962C8B-B14F-4D97-AF65-F5344CB8AC3E}">
        <p14:creationId xmlns:p14="http://schemas.microsoft.com/office/powerpoint/2010/main" val="2238088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CF231-30D9-1BED-1D1B-97490158A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481BCCB-D7AF-CD1C-A075-D0BE90F756C8}"/>
              </a:ext>
            </a:extLst>
          </p:cNvPr>
          <p:cNvSpPr txBox="1"/>
          <p:nvPr/>
        </p:nvSpPr>
        <p:spPr>
          <a:xfrm>
            <a:off x="13960" y="553721"/>
            <a:ext cx="1217804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NOS FORMATS NEWSLETTERS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6F42346-E072-564D-997A-53597A658D40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6E7DD982-102E-E2B7-21F9-3E0B8EC96E93}"/>
              </a:ext>
            </a:extLst>
          </p:cNvPr>
          <p:cNvSpPr txBox="1"/>
          <p:nvPr/>
        </p:nvSpPr>
        <p:spPr>
          <a:xfrm>
            <a:off x="10665872" y="6596390"/>
            <a:ext cx="1704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/>
              <a:t>*données mars 2026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3A1CCB-FEFB-7923-E497-AB1F0FD28664}"/>
              </a:ext>
            </a:extLst>
          </p:cNvPr>
          <p:cNvSpPr txBox="1"/>
          <p:nvPr/>
        </p:nvSpPr>
        <p:spPr>
          <a:xfrm>
            <a:off x="2244003" y="1300132"/>
            <a:ext cx="79060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200" b="1"/>
            </a:lvl1pPr>
          </a:lstStyle>
          <a:p>
            <a:r>
              <a:rPr lang="fr-FR"/>
              <a:t>Activation ciblée dans nos newsletters mk2 et </a:t>
            </a:r>
            <a:r>
              <a:rPr lang="fr-FR" err="1"/>
              <a:t>TroisCouleurs</a:t>
            </a:r>
            <a:r>
              <a:rPr lang="fr-FR"/>
              <a:t>, combinant formats dédiés et bandeaux display pour maximiser l’impact.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5FC1659-A2CB-415A-C953-A0875EBFEC4E}"/>
              </a:ext>
            </a:extLst>
          </p:cNvPr>
          <p:cNvGrpSpPr/>
          <p:nvPr/>
        </p:nvGrpSpPr>
        <p:grpSpPr>
          <a:xfrm>
            <a:off x="4899939" y="2287215"/>
            <a:ext cx="1780704" cy="3308684"/>
            <a:chOff x="3450623" y="2287215"/>
            <a:chExt cx="1780704" cy="330868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BF1690F-3D51-DDFB-8D46-8E696F6B8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76" t="8042" r="34846" b="43817"/>
            <a:stretch>
              <a:fillRect/>
            </a:stretch>
          </p:blipFill>
          <p:spPr>
            <a:xfrm>
              <a:off x="3450623" y="2287215"/>
              <a:ext cx="1780704" cy="3308684"/>
            </a:xfrm>
            <a:prstGeom prst="rect">
              <a:avLst/>
            </a:prstGeom>
          </p:spPr>
        </p:pic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D9538CC1-8FF0-D404-C05E-27CB57237494}"/>
                </a:ext>
              </a:extLst>
            </p:cNvPr>
            <p:cNvGrpSpPr/>
            <p:nvPr/>
          </p:nvGrpSpPr>
          <p:grpSpPr>
            <a:xfrm>
              <a:off x="3615647" y="2805160"/>
              <a:ext cx="1472291" cy="2493660"/>
              <a:chOff x="3238100" y="137653"/>
              <a:chExt cx="5810817" cy="10951962"/>
            </a:xfrm>
            <a:effectLst>
              <a:outerShdw blurRad="50800" dir="5400000" sx="102000" sy="102000" algn="t" rotWithShape="0">
                <a:schemeClr val="tx2">
                  <a:alpha val="40000"/>
                </a:schemeClr>
              </a:outerShdw>
            </a:effectLst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5374F0DA-F0C5-5EC1-0341-B103A7409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-168" b="80133"/>
              <a:stretch>
                <a:fillRect/>
              </a:stretch>
            </p:blipFill>
            <p:spPr>
              <a:xfrm>
                <a:off x="3238100" y="137653"/>
                <a:ext cx="5725425" cy="1307765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C0AA1C29-5D10-D317-48F8-56C0CD33F9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23493" y="830180"/>
                <a:ext cx="5725424" cy="10259435"/>
              </a:xfrm>
              <a:prstGeom prst="rect">
                <a:avLst/>
              </a:prstGeom>
            </p:spPr>
          </p:pic>
        </p:grp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FCBFAF5D-37BE-1E32-3E42-FBC8B34CD879}"/>
              </a:ext>
            </a:extLst>
          </p:cNvPr>
          <p:cNvSpPr txBox="1"/>
          <p:nvPr/>
        </p:nvSpPr>
        <p:spPr>
          <a:xfrm>
            <a:off x="1024592" y="3946670"/>
            <a:ext cx="243882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r">
              <a:defRPr/>
            </a:pPr>
            <a:r>
              <a:rPr lang="fr-FR" sz="2400" b="1" spc="51">
                <a:latin typeface="Oswald" pitchFamily="2" charset="77"/>
                <a:ea typeface="+mn-lt"/>
                <a:cs typeface="+mn-lt"/>
              </a:rPr>
              <a:t>+60k*</a:t>
            </a:r>
          </a:p>
          <a:p>
            <a:pPr algn="r"/>
            <a:r>
              <a:rPr lang="fr-FR" sz="1200"/>
              <a:t>Abonnés à la NL hebdo Troiscouleurs</a:t>
            </a:r>
            <a:endParaRPr lang="en-US" sz="1200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CBA3CCE-794D-774D-EA60-57B445095938}"/>
              </a:ext>
            </a:extLst>
          </p:cNvPr>
          <p:cNvCxnSpPr>
            <a:cxnSpLocks/>
          </p:cNvCxnSpPr>
          <p:nvPr/>
        </p:nvCxnSpPr>
        <p:spPr>
          <a:xfrm>
            <a:off x="3614710" y="2878017"/>
            <a:ext cx="0" cy="68711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88D44B60-B84E-2CC1-3CC5-02A24A26BF5A}"/>
              </a:ext>
            </a:extLst>
          </p:cNvPr>
          <p:cNvSpPr txBox="1"/>
          <p:nvPr/>
        </p:nvSpPr>
        <p:spPr>
          <a:xfrm>
            <a:off x="192772" y="2878017"/>
            <a:ext cx="327702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r">
              <a:defRPr/>
            </a:pPr>
            <a:r>
              <a:rPr lang="fr-FR" sz="2400" b="1" spc="51">
                <a:latin typeface="Oswald"/>
                <a:ea typeface="+mn-lt"/>
                <a:cs typeface="+mn-lt"/>
              </a:rPr>
              <a:t>206K*</a:t>
            </a:r>
          </a:p>
          <a:p>
            <a:pPr algn="r"/>
            <a:r>
              <a:rPr lang="fr-FR" sz="1200"/>
              <a:t>Abonnés à la NL hebdo mk2</a:t>
            </a:r>
            <a:endParaRPr lang="en-US" sz="120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0ED7345-F546-CA8F-6B29-2ED903FEF04B}"/>
              </a:ext>
            </a:extLst>
          </p:cNvPr>
          <p:cNvCxnSpPr>
            <a:cxnSpLocks/>
          </p:cNvCxnSpPr>
          <p:nvPr/>
        </p:nvCxnSpPr>
        <p:spPr>
          <a:xfrm>
            <a:off x="3614710" y="4090551"/>
            <a:ext cx="0" cy="68711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A8F4A52E-3440-AC03-8A06-24337D3E0F0A}"/>
              </a:ext>
            </a:extLst>
          </p:cNvPr>
          <p:cNvGrpSpPr/>
          <p:nvPr/>
        </p:nvGrpSpPr>
        <p:grpSpPr>
          <a:xfrm>
            <a:off x="8117167" y="2664604"/>
            <a:ext cx="3694728" cy="2553906"/>
            <a:chOff x="7947906" y="2721802"/>
            <a:chExt cx="3694728" cy="2553906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647CB8E-5D95-36A2-A18A-F5C2565F4AB3}"/>
                </a:ext>
              </a:extLst>
            </p:cNvPr>
            <p:cNvSpPr txBox="1"/>
            <p:nvPr/>
          </p:nvSpPr>
          <p:spPr>
            <a:xfrm>
              <a:off x="8077313" y="2721802"/>
              <a:ext cx="3565321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>
                <a:defRPr/>
              </a:pPr>
              <a:r>
                <a:rPr lang="fr-FR" sz="2400" b="1" spc="51">
                  <a:latin typeface="Oswald" pitchFamily="2" charset="77"/>
                  <a:ea typeface="+mn-lt"/>
                  <a:cs typeface="+mn-lt"/>
                </a:rPr>
                <a:t>4</a:t>
              </a:r>
            </a:p>
            <a:p>
              <a:r>
                <a:rPr lang="fr-FR" sz="1200"/>
                <a:t>Formats possibles :</a:t>
              </a:r>
            </a:p>
            <a:p>
              <a:r>
                <a:rPr lang="fr-FR" sz="1200"/>
                <a:t>- Bandeau dans les newsletters hebdo</a:t>
              </a:r>
            </a:p>
            <a:p>
              <a:r>
                <a:rPr lang="fr-FR" sz="1200"/>
                <a:t>- Newsletter dédiée et segmentée selon ciblage</a:t>
              </a:r>
            </a:p>
            <a:p>
              <a:r>
                <a:rPr lang="fr-FR" sz="1200"/>
                <a:t>- Encart </a:t>
              </a:r>
              <a:r>
                <a:rPr lang="fr-FR" sz="1200" i="1"/>
                <a:t>mk2 recommande </a:t>
              </a:r>
            </a:p>
          </p:txBody>
        </p: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F7B69FD2-8FEB-D6DE-7CD8-BAB4AE317C24}"/>
                </a:ext>
              </a:extLst>
            </p:cNvPr>
            <p:cNvCxnSpPr>
              <a:cxnSpLocks/>
            </p:cNvCxnSpPr>
            <p:nvPr/>
          </p:nvCxnSpPr>
          <p:spPr>
            <a:xfrm>
              <a:off x="7947906" y="4324519"/>
              <a:ext cx="0" cy="886714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C02C06D-A459-137E-5B9B-A8F8D312009C}"/>
                </a:ext>
              </a:extLst>
            </p:cNvPr>
            <p:cNvSpPr txBox="1"/>
            <p:nvPr/>
          </p:nvSpPr>
          <p:spPr>
            <a:xfrm>
              <a:off x="8077313" y="4260045"/>
              <a:ext cx="3565321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lvl="0">
                <a:defRPr/>
              </a:pPr>
              <a:r>
                <a:rPr lang="fr-FR" sz="2400" b="1" spc="51" err="1">
                  <a:latin typeface="Oswald" pitchFamily="2" charset="77"/>
                  <a:ea typeface="+mn-lt"/>
                  <a:cs typeface="+mn-lt"/>
                </a:rPr>
                <a:t>Retargeting</a:t>
              </a:r>
              <a:endParaRPr lang="fr-FR" sz="2400" b="1" spc="51">
                <a:latin typeface="Oswald" pitchFamily="2" charset="77"/>
                <a:ea typeface="+mn-lt"/>
                <a:cs typeface="+mn-lt"/>
              </a:endParaRPr>
            </a:p>
            <a:p>
              <a:r>
                <a:rPr lang="fr-FR" sz="1200"/>
                <a:t>Possibilité de </a:t>
              </a:r>
              <a:r>
                <a:rPr lang="fr-FR" sz="1200" err="1"/>
                <a:t>retargeter</a:t>
              </a:r>
              <a:r>
                <a:rPr lang="fr-FR" sz="1200"/>
                <a:t> et amplifier en social media avec vos assets </a:t>
              </a:r>
            </a:p>
            <a:p>
              <a:r>
                <a:rPr lang="fr-FR" sz="1050" i="1"/>
                <a:t>(annonceurs cinéma uniquement)</a:t>
              </a:r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B5415874-F5EB-6F4F-9D67-809A1223EFB1}"/>
                </a:ext>
              </a:extLst>
            </p:cNvPr>
            <p:cNvCxnSpPr>
              <a:cxnSpLocks/>
            </p:cNvCxnSpPr>
            <p:nvPr/>
          </p:nvCxnSpPr>
          <p:spPr>
            <a:xfrm>
              <a:off x="7947906" y="2777482"/>
              <a:ext cx="0" cy="1144649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1AC3F62-7331-696A-6F87-819FC8C68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475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40CA2-0DD0-90F0-06A2-17D6A7B3A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B339C98-B871-741E-65C0-D026739316C3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6C80A9F2-9D61-E20C-263C-035E7713A3FB}"/>
              </a:ext>
            </a:extLst>
          </p:cNvPr>
          <p:cNvGrpSpPr/>
          <p:nvPr/>
        </p:nvGrpSpPr>
        <p:grpSpPr>
          <a:xfrm>
            <a:off x="4101915" y="1558372"/>
            <a:ext cx="2317976" cy="4745909"/>
            <a:chOff x="2544135" y="1766050"/>
            <a:chExt cx="2317976" cy="4745909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2C64B99C-96A4-FEC3-31AE-BB70D965B9B4}"/>
                </a:ext>
              </a:extLst>
            </p:cNvPr>
            <p:cNvGrpSpPr/>
            <p:nvPr/>
          </p:nvGrpSpPr>
          <p:grpSpPr>
            <a:xfrm>
              <a:off x="2544135" y="2077987"/>
              <a:ext cx="2317976" cy="4433972"/>
              <a:chOff x="3238098" y="137653"/>
              <a:chExt cx="5725427" cy="10951962"/>
            </a:xfrm>
            <a:effectLst>
              <a:outerShdw blurRad="50800" dir="5400000" sx="102000" sy="102000" algn="t" rotWithShape="0">
                <a:schemeClr val="tx2">
                  <a:alpha val="40000"/>
                </a:schemeClr>
              </a:outerShdw>
            </a:effectLst>
          </p:grpSpPr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0213EA57-BD8C-0515-6181-485915282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-168" b="80133"/>
              <a:stretch>
                <a:fillRect/>
              </a:stretch>
            </p:blipFill>
            <p:spPr>
              <a:xfrm>
                <a:off x="3238100" y="137653"/>
                <a:ext cx="5725425" cy="1307765"/>
              </a:xfrm>
              <a:prstGeom prst="rect">
                <a:avLst/>
              </a:prstGeom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49966E09-776E-8A2A-875E-463D2CE20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38098" y="830178"/>
                <a:ext cx="5708429" cy="10259437"/>
              </a:xfrm>
              <a:prstGeom prst="rect">
                <a:avLst/>
              </a:prstGeom>
            </p:spPr>
          </p:pic>
        </p:grp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DDD0A0C8-2D5E-3808-4654-481789B9CCA7}"/>
                </a:ext>
              </a:extLst>
            </p:cNvPr>
            <p:cNvSpPr txBox="1"/>
            <p:nvPr/>
          </p:nvSpPr>
          <p:spPr>
            <a:xfrm>
              <a:off x="2649326" y="1766050"/>
              <a:ext cx="210071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b="1"/>
                <a:t>Bandeau pub NL hebdo mk2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425D3B5-5E48-B156-6808-D16C99DF6B63}"/>
              </a:ext>
            </a:extLst>
          </p:cNvPr>
          <p:cNvGrpSpPr/>
          <p:nvPr/>
        </p:nvGrpSpPr>
        <p:grpSpPr>
          <a:xfrm>
            <a:off x="7052420" y="1709080"/>
            <a:ext cx="2149006" cy="4294554"/>
            <a:chOff x="5760159" y="1815696"/>
            <a:chExt cx="2149006" cy="4294554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F1194027-CB23-25F8-4F9C-65B629CD1CDC}"/>
                </a:ext>
              </a:extLst>
            </p:cNvPr>
            <p:cNvGrpSpPr/>
            <p:nvPr/>
          </p:nvGrpSpPr>
          <p:grpSpPr>
            <a:xfrm>
              <a:off x="5760159" y="2105474"/>
              <a:ext cx="2149006" cy="4004776"/>
              <a:chOff x="1510998" y="-594280"/>
              <a:chExt cx="4907815" cy="9046737"/>
            </a:xfrm>
            <a:effectLst>
              <a:outerShdw blurRad="50800" dir="5400000" sx="102000" sy="102000" algn="t" rotWithShape="0">
                <a:schemeClr val="tx2">
                  <a:alpha val="40000"/>
                </a:schemeClr>
              </a:outerShdw>
            </a:effectLst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06A051CD-4159-7BC7-1605-283835A1F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0998" y="-594280"/>
                <a:ext cx="4907815" cy="5570369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2E52BD3C-7A79-CD7D-50DD-8EAD447A8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5893" y="4976089"/>
                <a:ext cx="4899634" cy="3476368"/>
              </a:xfrm>
              <a:prstGeom prst="rect">
                <a:avLst/>
              </a:prstGeom>
            </p:spPr>
          </p:pic>
        </p:grp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6CBFD7EB-CCE4-D18C-E4F5-A1B1D6BF3084}"/>
                </a:ext>
              </a:extLst>
            </p:cNvPr>
            <p:cNvSpPr txBox="1"/>
            <p:nvPr/>
          </p:nvSpPr>
          <p:spPr>
            <a:xfrm>
              <a:off x="5961942" y="1815696"/>
              <a:ext cx="187794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/>
                <a:t>NL dédiée mk2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C70C93D-F9B4-694D-1803-9A5A38EEC21D}"/>
              </a:ext>
            </a:extLst>
          </p:cNvPr>
          <p:cNvGrpSpPr/>
          <p:nvPr/>
        </p:nvGrpSpPr>
        <p:grpSpPr>
          <a:xfrm>
            <a:off x="589462" y="1915576"/>
            <a:ext cx="2879924" cy="3942089"/>
            <a:chOff x="8882672" y="1923833"/>
            <a:chExt cx="2879924" cy="3942089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6AEB1A0-A06F-4473-8343-FCD63B302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8341"/>
            <a:stretch>
              <a:fillRect/>
            </a:stretch>
          </p:blipFill>
          <p:spPr>
            <a:xfrm>
              <a:off x="8882672" y="2226713"/>
              <a:ext cx="2879924" cy="3639209"/>
            </a:xfrm>
            <a:prstGeom prst="rect">
              <a:avLst/>
            </a:prstGeom>
            <a:effectLst>
              <a:outerShdw blurRad="50800" dir="5400000" sx="102000" sy="102000" algn="t" rotWithShape="0">
                <a:schemeClr val="tx2">
                  <a:alpha val="40000"/>
                </a:schemeClr>
              </a:outerShdw>
            </a:effectLst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7B97B2F-C6E9-5BFD-0973-88D7F82E08D3}"/>
                </a:ext>
              </a:extLst>
            </p:cNvPr>
            <p:cNvSpPr txBox="1"/>
            <p:nvPr/>
          </p:nvSpPr>
          <p:spPr>
            <a:xfrm>
              <a:off x="9025911" y="1923833"/>
              <a:ext cx="249844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/>
                <a:t>Encart mk2 recommande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1B40892-DD7B-3325-A1F5-AAAA51E47EA7}"/>
              </a:ext>
            </a:extLst>
          </p:cNvPr>
          <p:cNvGrpSpPr/>
          <p:nvPr/>
        </p:nvGrpSpPr>
        <p:grpSpPr>
          <a:xfrm>
            <a:off x="9535049" y="653579"/>
            <a:ext cx="2656952" cy="5828876"/>
            <a:chOff x="141490" y="898727"/>
            <a:chExt cx="2656952" cy="5828876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00EC6AC1-AE0F-E853-82CA-4F1867A3B5C6}"/>
                </a:ext>
              </a:extLst>
            </p:cNvPr>
            <p:cNvGrpSpPr/>
            <p:nvPr/>
          </p:nvGrpSpPr>
          <p:grpSpPr>
            <a:xfrm>
              <a:off x="531464" y="1380489"/>
              <a:ext cx="1793160" cy="5347114"/>
              <a:chOff x="325051" y="-1442006"/>
              <a:chExt cx="3501389" cy="10440973"/>
            </a:xfrm>
            <a:effectLst>
              <a:outerShdw blurRad="50800" dir="5400000" sx="102000" sy="102000" algn="t" rotWithShape="0">
                <a:schemeClr val="tx2">
                  <a:alpha val="40000"/>
                </a:schemeClr>
              </a:outerShdw>
            </a:effectLst>
          </p:grpSpPr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E1C4BB1E-5819-37C6-EC87-50EA42714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5051" y="-1442006"/>
                <a:ext cx="3501389" cy="4006810"/>
              </a:xfrm>
              <a:prstGeom prst="rect">
                <a:avLst/>
              </a:prstGeom>
            </p:spPr>
          </p:pic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652C2F92-E829-910F-2CD0-0E8239452805}"/>
                  </a:ext>
                </a:extLst>
              </p:cNvPr>
              <p:cNvGrpSpPr/>
              <p:nvPr/>
            </p:nvGrpSpPr>
            <p:grpSpPr>
              <a:xfrm>
                <a:off x="330759" y="2564803"/>
                <a:ext cx="3480436" cy="6434164"/>
                <a:chOff x="-999256" y="-641504"/>
                <a:chExt cx="5492177" cy="10153205"/>
              </a:xfrm>
            </p:grpSpPr>
            <p:pic>
              <p:nvPicPr>
                <p:cNvPr id="41" name="Image 40">
                  <a:extLst>
                    <a:ext uri="{FF2B5EF4-FFF2-40B4-BE49-F238E27FC236}">
                      <a16:creationId xmlns:a16="http://schemas.microsoft.com/office/drawing/2014/main" id="{C2568DB8-8837-D745-59D1-9475839F5E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999256" y="5443958"/>
                  <a:ext cx="5468113" cy="4067743"/>
                </a:xfrm>
                <a:prstGeom prst="rect">
                  <a:avLst/>
                </a:prstGeom>
              </p:spPr>
            </p:pic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AAF233B2-AA3E-69CB-E9DD-A321A6D596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-975192" y="-641504"/>
                  <a:ext cx="5468113" cy="6344535"/>
                </a:xfrm>
                <a:prstGeom prst="rect">
                  <a:avLst/>
                </a:prstGeom>
              </p:spPr>
            </p:pic>
          </p:grpSp>
        </p:grp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2C857A80-866E-54DE-4D87-AA34A73E2D27}"/>
                </a:ext>
              </a:extLst>
            </p:cNvPr>
            <p:cNvSpPr txBox="1"/>
            <p:nvPr/>
          </p:nvSpPr>
          <p:spPr>
            <a:xfrm>
              <a:off x="141490" y="898727"/>
              <a:ext cx="265695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/>
                <a:t>Bandeau pub NL hebdo </a:t>
              </a:r>
            </a:p>
            <a:p>
              <a:pPr algn="ctr"/>
              <a:r>
                <a:rPr lang="fr-FR" sz="1050" b="1" err="1"/>
                <a:t>troiscouleurs</a:t>
              </a:r>
              <a:endParaRPr lang="fr-FR" sz="1050" b="1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8293FCE5-0B6D-F863-9656-824668B0AAE4}"/>
              </a:ext>
            </a:extLst>
          </p:cNvPr>
          <p:cNvSpPr txBox="1"/>
          <p:nvPr/>
        </p:nvSpPr>
        <p:spPr>
          <a:xfrm>
            <a:off x="13960" y="553721"/>
            <a:ext cx="1217804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NOS FORMATS NEWSLETTERS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BAFA9-2137-659A-AD8F-FDE5B0468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10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59EBC-156A-3ABA-6FA1-36BE298E9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4F926F-63CE-DEAF-6379-124C3D384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1BB68B-23D9-A5CA-8BD5-AA903A24B194}"/>
              </a:ext>
            </a:extLst>
          </p:cNvPr>
          <p:cNvSpPr txBox="1"/>
          <p:nvPr/>
        </p:nvSpPr>
        <p:spPr>
          <a:xfrm>
            <a:off x="4456544" y="1842665"/>
            <a:ext cx="2749322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ACTIVATION MÉDIA 360°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6D1993-2EC3-4EDD-993E-B4E4E9B66E02}"/>
              </a:ext>
            </a:extLst>
          </p:cNvPr>
          <p:cNvSpPr txBox="1"/>
          <p:nvPr/>
        </p:nvSpPr>
        <p:spPr>
          <a:xfrm>
            <a:off x="5952693" y="5185589"/>
            <a:ext cx="38146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PRODUCTION ÉDITORIALE </a:t>
            </a:r>
          </a:p>
          <a:p>
            <a:pPr algn="r"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&amp; AUDIOVISUELLE 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A519B4-063C-4B43-9D57-5645DAC97D6B}"/>
              </a:ext>
            </a:extLst>
          </p:cNvPr>
          <p:cNvSpPr txBox="1"/>
          <p:nvPr/>
        </p:nvSpPr>
        <p:spPr>
          <a:xfrm>
            <a:off x="3168752" y="5477977"/>
            <a:ext cx="3550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EVÉNEMENTIEL </a:t>
            </a:r>
          </a:p>
          <a:p>
            <a:pPr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&amp; EXPÉRIENCES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03152C7-73A6-951F-3299-9107CB791285}"/>
              </a:ext>
            </a:extLst>
          </p:cNvPr>
          <p:cNvSpPr txBox="1"/>
          <p:nvPr/>
        </p:nvSpPr>
        <p:spPr>
          <a:xfrm>
            <a:off x="2057442" y="3298019"/>
            <a:ext cx="43545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INGÉNIERIE CULTURELLE </a:t>
            </a:r>
          </a:p>
          <a:p>
            <a:pPr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&amp; PROGRAMMATION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22FA433-30F8-55A5-DE2E-70C158EF3AED}"/>
              </a:ext>
            </a:extLst>
          </p:cNvPr>
          <p:cNvSpPr txBox="1"/>
          <p:nvPr/>
        </p:nvSpPr>
        <p:spPr>
          <a:xfrm>
            <a:off x="7635406" y="2549335"/>
            <a:ext cx="16831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BRAND CONTENT </a:t>
            </a:r>
          </a:p>
          <a:p>
            <a:pPr algn="r"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&amp; AMPLIFICATION </a:t>
            </a:r>
          </a:p>
          <a:p>
            <a:pPr algn="r">
              <a:defRPr sz="3000"/>
            </a:pPr>
            <a:r>
              <a:rPr lang="en-US" sz="1600" spc="51">
                <a:latin typeface="Oswald"/>
                <a:ea typeface="Roboto"/>
                <a:cs typeface="Calibri"/>
              </a:rPr>
              <a:t>MULTICANALE</a:t>
            </a:r>
            <a:endParaRPr lang="en-US" sz="16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9BC2E1-7E37-1E9C-DA6D-E00545335C47}"/>
              </a:ext>
            </a:extLst>
          </p:cNvPr>
          <p:cNvSpPr txBox="1"/>
          <p:nvPr/>
        </p:nvSpPr>
        <p:spPr>
          <a:xfrm>
            <a:off x="13960" y="498972"/>
            <a:ext cx="12178040" cy="8679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 spc="51">
                <a:latin typeface="Oswald" pitchFamily="2" charset="77"/>
                <a:ea typeface="+mn-lt"/>
                <a:cs typeface="+mn-lt"/>
              </a:rPr>
              <a:t>NOUS CRÉONS DES RÉCITS, EXPÉRIENCES </a:t>
            </a:r>
            <a:br>
              <a:rPr lang="fr-FR" sz="2800" b="1" spc="51">
                <a:latin typeface="Oswald" pitchFamily="2" charset="77"/>
                <a:ea typeface="+mn-lt"/>
                <a:cs typeface="+mn-lt"/>
              </a:rPr>
            </a:br>
            <a:r>
              <a:rPr lang="fr-FR" sz="2800" b="1" spc="51">
                <a:latin typeface="Oswald" pitchFamily="2" charset="77"/>
                <a:ea typeface="+mn-lt"/>
                <a:cs typeface="+mn-lt"/>
              </a:rPr>
              <a:t>ET COMMUNAUTÉS LÀ OÙ LA CULTURE S’INVENTE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1E92920-AE66-BBB9-6DBD-3829AE7F1BFC}"/>
              </a:ext>
            </a:extLst>
          </p:cNvPr>
          <p:cNvSpPr/>
          <p:nvPr/>
        </p:nvSpPr>
        <p:spPr>
          <a:xfrm>
            <a:off x="4122420" y="2203811"/>
            <a:ext cx="3737610" cy="373761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84B3D22-76BC-873D-CF47-6DB96C254D23}"/>
              </a:ext>
            </a:extLst>
          </p:cNvPr>
          <p:cNvSpPr/>
          <p:nvPr/>
        </p:nvSpPr>
        <p:spPr>
          <a:xfrm>
            <a:off x="5889828" y="2154398"/>
            <a:ext cx="125730" cy="12573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F6C285D-E368-C0F0-F4BA-539A1CCB296C}"/>
              </a:ext>
            </a:extLst>
          </p:cNvPr>
          <p:cNvSpPr/>
          <p:nvPr/>
        </p:nvSpPr>
        <p:spPr>
          <a:xfrm>
            <a:off x="7608700" y="3192028"/>
            <a:ext cx="125730" cy="12573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748BAD4-9007-D628-9AA0-160E1586E488}"/>
              </a:ext>
            </a:extLst>
          </p:cNvPr>
          <p:cNvSpPr/>
          <p:nvPr/>
        </p:nvSpPr>
        <p:spPr>
          <a:xfrm>
            <a:off x="4109002" y="3590406"/>
            <a:ext cx="125730" cy="12573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B2379C4-5197-58F6-74DB-6D430F10F6E3}"/>
              </a:ext>
            </a:extLst>
          </p:cNvPr>
          <p:cNvSpPr/>
          <p:nvPr/>
        </p:nvSpPr>
        <p:spPr>
          <a:xfrm>
            <a:off x="4731609" y="5445244"/>
            <a:ext cx="125730" cy="12573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369640B-FA4E-7723-503A-DCC7226FB01C}"/>
              </a:ext>
            </a:extLst>
          </p:cNvPr>
          <p:cNvSpPr/>
          <p:nvPr/>
        </p:nvSpPr>
        <p:spPr>
          <a:xfrm>
            <a:off x="7226936" y="5352246"/>
            <a:ext cx="125730" cy="12573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A750E63-9237-D71A-A116-E57618CA6A10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BE0F979-4F15-2E9F-DE4F-BB0DB3886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19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E3CD2-347E-64D2-FEF0-43D29BB1D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691838-9D94-3A40-E5C7-4E7FE849A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FCD15C3-0715-7535-7920-ED5E713754CA}"/>
              </a:ext>
            </a:extLst>
          </p:cNvPr>
          <p:cNvSpPr txBox="1"/>
          <p:nvPr/>
        </p:nvSpPr>
        <p:spPr>
          <a:xfrm>
            <a:off x="620248" y="947503"/>
            <a:ext cx="1157175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 b="1">
                <a:latin typeface="Oswald"/>
              </a:rPr>
              <a:t>TICKETING </a:t>
            </a:r>
          </a:p>
          <a:p>
            <a:r>
              <a:rPr lang="fr-FR" sz="6000" b="1">
                <a:latin typeface="Oswald"/>
              </a:rPr>
              <a:t>&amp; POINT DE VENTE.</a:t>
            </a:r>
          </a:p>
        </p:txBody>
      </p:sp>
      <p:pic>
        <p:nvPicPr>
          <p:cNvPr id="6" name="Image 5" descr="Une image contenant habits, Visage humain, personne, pull&#10;&#10;Le contenu généré par l’IA peut être incorrect.">
            <a:extLst>
              <a:ext uri="{FF2B5EF4-FFF2-40B4-BE49-F238E27FC236}">
                <a16:creationId xmlns:a16="http://schemas.microsoft.com/office/drawing/2014/main" id="{956ECA30-584F-7FC5-6FDF-51E125EF3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/>
          <a:stretch>
            <a:fillRect/>
          </a:stretch>
        </p:blipFill>
        <p:spPr>
          <a:xfrm>
            <a:off x="6530" y="3627239"/>
            <a:ext cx="2354934" cy="3230761"/>
          </a:xfrm>
          <a:prstGeom prst="rect">
            <a:avLst/>
          </a:prstGeom>
        </p:spPr>
      </p:pic>
      <p:pic>
        <p:nvPicPr>
          <p:cNvPr id="9" name="Image 8" descr="Une image contenant personne, habits, Visage humain, estomac&#10;&#10;Le contenu généré par l’IA peut être incorrect.">
            <a:extLst>
              <a:ext uri="{FF2B5EF4-FFF2-40B4-BE49-F238E27FC236}">
                <a16:creationId xmlns:a16="http://schemas.microsoft.com/office/drawing/2014/main" id="{49FFBFE1-F2E6-60AA-809E-24702C2E0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52" y="3627238"/>
            <a:ext cx="2585888" cy="3230764"/>
          </a:xfrm>
          <a:prstGeom prst="rect">
            <a:avLst/>
          </a:prstGeom>
        </p:spPr>
      </p:pic>
      <p:pic>
        <p:nvPicPr>
          <p:cNvPr id="11" name="Image 10" descr="Une image contenant personne, Visage humain, habits, portrait&#10;&#10;Le contenu généré par l’IA peut être incorrect.">
            <a:extLst>
              <a:ext uri="{FF2B5EF4-FFF2-40B4-BE49-F238E27FC236}">
                <a16:creationId xmlns:a16="http://schemas.microsoft.com/office/drawing/2014/main" id="{48C41C05-99E5-D914-93E9-72E71E7F2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65" y="3627241"/>
            <a:ext cx="2585887" cy="3230762"/>
          </a:xfrm>
          <a:prstGeom prst="rect">
            <a:avLst/>
          </a:prstGeom>
        </p:spPr>
      </p:pic>
      <p:pic>
        <p:nvPicPr>
          <p:cNvPr id="13" name="Image 12" descr="Une image contenant personne, habits, Visage humain, jeans&#10;&#10;Le contenu généré par l’IA peut être incorrect.">
            <a:extLst>
              <a:ext uri="{FF2B5EF4-FFF2-40B4-BE49-F238E27FC236}">
                <a16:creationId xmlns:a16="http://schemas.microsoft.com/office/drawing/2014/main" id="{BB9ECA43-DFBA-BC98-838D-34D715D2E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240" y="3627238"/>
            <a:ext cx="2585887" cy="3230762"/>
          </a:xfrm>
          <a:prstGeom prst="rect">
            <a:avLst/>
          </a:prstGeom>
        </p:spPr>
      </p:pic>
      <p:pic>
        <p:nvPicPr>
          <p:cNvPr id="15" name="Image 14" descr="Une image contenant personne, Visage humain, habits, Boucle&#10;&#10;Le contenu généré par l’IA peut être incorrect.">
            <a:extLst>
              <a:ext uri="{FF2B5EF4-FFF2-40B4-BE49-F238E27FC236}">
                <a16:creationId xmlns:a16="http://schemas.microsoft.com/office/drawing/2014/main" id="{C314075B-93D2-0E8F-91F5-0E24CCA87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6"/>
          <a:stretch>
            <a:fillRect/>
          </a:stretch>
        </p:blipFill>
        <p:spPr>
          <a:xfrm>
            <a:off x="10119128" y="3627238"/>
            <a:ext cx="2079404" cy="3230762"/>
          </a:xfrm>
          <a:prstGeom prst="rect">
            <a:avLst/>
          </a:prstGeom>
        </p:spPr>
      </p:pic>
      <p:pic>
        <p:nvPicPr>
          <p:cNvPr id="4" name="Image 3" descr="Une image contenant mur, intérieur, rouge, pièce&#10;&#10;Le contenu généré par l’IA peut être incorrect.">
            <a:extLst>
              <a:ext uri="{FF2B5EF4-FFF2-40B4-BE49-F238E27FC236}">
                <a16:creationId xmlns:a16="http://schemas.microsoft.com/office/drawing/2014/main" id="{67DF6C90-09A4-0B9B-F6F3-0B2A3EC39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3" b="12500"/>
          <a:stretch>
            <a:fillRect/>
          </a:stretch>
        </p:blipFill>
        <p:spPr>
          <a:xfrm>
            <a:off x="0" y="3429000"/>
            <a:ext cx="12192000" cy="38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20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CA0EA-2EF3-B56A-D492-E37964415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6ACF0BC-916A-B558-8B57-4357FD00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37667"/>
            <a:ext cx="2805405" cy="365125"/>
          </a:xfrm>
        </p:spPr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B003444-77F7-59E0-2A51-71C4CE9673E9}"/>
              </a:ext>
            </a:extLst>
          </p:cNvPr>
          <p:cNvSpPr txBox="1"/>
          <p:nvPr/>
        </p:nvSpPr>
        <p:spPr>
          <a:xfrm>
            <a:off x="13960" y="553721"/>
            <a:ext cx="1219200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NOS FORMATS « ON SITE »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92BE18A-E396-47C8-86AC-878E2E05B1A3}"/>
              </a:ext>
            </a:extLst>
          </p:cNvPr>
          <p:cNvCxnSpPr>
            <a:cxnSpLocks/>
          </p:cNvCxnSpPr>
          <p:nvPr/>
        </p:nvCxnSpPr>
        <p:spPr>
          <a:xfrm>
            <a:off x="13960" y="4138062"/>
            <a:ext cx="5152721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DCDC286E-2939-F598-A41C-7D634E96B678}"/>
              </a:ext>
            </a:extLst>
          </p:cNvPr>
          <p:cNvSpPr txBox="1"/>
          <p:nvPr/>
        </p:nvSpPr>
        <p:spPr>
          <a:xfrm>
            <a:off x="318762" y="2571778"/>
            <a:ext cx="3417432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fr-FR" sz="2400" b="1">
                <a:latin typeface="Oswald"/>
              </a:rPr>
              <a:t>TICKET COMPLEMENTAIRE</a:t>
            </a:r>
            <a:endParaRPr lang="fr-FR" sz="2400" b="1">
              <a:latin typeface="Neue Haas Grotesk Text Pro"/>
            </a:endParaRPr>
          </a:p>
          <a:p>
            <a:pPr algn="r"/>
            <a:r>
              <a:rPr lang="fr-FR" sz="1100"/>
              <a:t>Un contenu sur-mesure : offrez une. promotion ou un avantage pour annoncer votre événement.</a:t>
            </a:r>
          </a:p>
          <a:p>
            <a:pPr algn="r"/>
            <a:endParaRPr lang="fr-FR" sz="1100"/>
          </a:p>
          <a:p>
            <a:pPr algn="r"/>
            <a:r>
              <a:rPr lang="fr-FR" sz="1100"/>
              <a:t>1 ticket distribué avec chaque ticket de cinéma, pour une campagne de 2 semaines dans tout le réseau. </a:t>
            </a:r>
            <a:endParaRPr lang="fr-FR" sz="1100">
              <a:ea typeface="Calibri"/>
              <a:cs typeface="Calibri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620BCF4-BB52-8B12-FEB6-34694C2CD539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48B50F2B-EC3D-B2AC-3B25-E48294AC1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8148" r="9336" b="15371"/>
          <a:stretch>
            <a:fillRect/>
          </a:stretch>
        </p:blipFill>
        <p:spPr>
          <a:xfrm rot="5400000">
            <a:off x="3698966" y="2586184"/>
            <a:ext cx="1718331" cy="1105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A57FCE98-39D4-A6A3-72F2-78D16A88E8E9}"/>
              </a:ext>
            </a:extLst>
          </p:cNvPr>
          <p:cNvGrpSpPr/>
          <p:nvPr/>
        </p:nvGrpSpPr>
        <p:grpSpPr>
          <a:xfrm>
            <a:off x="4437447" y="4142686"/>
            <a:ext cx="7928055" cy="2155830"/>
            <a:chOff x="4437447" y="4381837"/>
            <a:chExt cx="7928055" cy="2155830"/>
          </a:xfrm>
        </p:grpSpPr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3616453F-116E-FD2D-C82D-B3D7343854BD}"/>
                </a:ext>
              </a:extLst>
            </p:cNvPr>
            <p:cNvCxnSpPr>
              <a:cxnSpLocks/>
            </p:cNvCxnSpPr>
            <p:nvPr/>
          </p:nvCxnSpPr>
          <p:spPr>
            <a:xfrm>
              <a:off x="4437447" y="6537667"/>
              <a:ext cx="7928055" cy="0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AEAF1B5-EEE2-9B0E-B4F1-6B76B13A950C}"/>
                </a:ext>
              </a:extLst>
            </p:cNvPr>
            <p:cNvSpPr txBox="1"/>
            <p:nvPr/>
          </p:nvSpPr>
          <p:spPr>
            <a:xfrm>
              <a:off x="4437447" y="5179087"/>
              <a:ext cx="3297527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 sz="2400" b="1">
                  <a:latin typeface="Oswald"/>
                </a:rPr>
                <a:t>BORNES BILLETTERIE ET DOS DES CAISSES</a:t>
              </a:r>
              <a:endParaRPr lang="fr-FR" sz="2400">
                <a:latin typeface="Neue Haas Grotesk Text Pro"/>
              </a:endParaRPr>
            </a:p>
            <a:p>
              <a:r>
                <a:rPr lang="fr-FR" sz="1100"/>
                <a:t>Vos assets au plus près de la décision d’achat en bornes ou sur le dos des caisses.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BBC40F21-EA27-6E91-EF45-D17CCBBAF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671"/>
            <a:stretch>
              <a:fillRect/>
            </a:stretch>
          </p:blipFill>
          <p:spPr>
            <a:xfrm>
              <a:off x="10759543" y="4381837"/>
              <a:ext cx="1198484" cy="20430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1558D08-594F-A84B-9AF6-C4835DE32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208" y="4381837"/>
              <a:ext cx="2846101" cy="204381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27B48C25-CA00-C2CD-3A78-49D3677776F0}"/>
              </a:ext>
            </a:extLst>
          </p:cNvPr>
          <p:cNvGrpSpPr/>
          <p:nvPr/>
        </p:nvGrpSpPr>
        <p:grpSpPr>
          <a:xfrm>
            <a:off x="7095376" y="1985792"/>
            <a:ext cx="5415131" cy="1324650"/>
            <a:chOff x="7095376" y="1692133"/>
            <a:chExt cx="5415131" cy="132465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2D6EB4A-916E-1821-E41C-7599A60ED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2245" y="1890881"/>
              <a:ext cx="1423925" cy="915588"/>
            </a:xfrm>
            <a:prstGeom prst="rect">
              <a:avLst/>
            </a:prstGeom>
            <a:effectLst>
              <a:glow>
                <a:schemeClr val="bg1"/>
              </a:glow>
              <a:outerShdw blurRad="50800" dist="38100" dir="2700000" algn="tl" rotWithShape="0">
                <a:prstClr val="black">
                  <a:alpha val="40000"/>
                </a:prstClr>
              </a:outerShdw>
              <a:reflection endPos="0" dir="5400000" sy="-100000" algn="bl" rotWithShape="0"/>
            </a:effectLst>
            <a:scene3d>
              <a:camera prst="orthographicFront"/>
              <a:lightRig rig="threePt" dir="t"/>
            </a:scene3d>
            <a:sp3d prstMaterial="matte"/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CACDC20-4E93-7FBC-2F4E-B8C909F037D7}"/>
                </a:ext>
              </a:extLst>
            </p:cNvPr>
            <p:cNvSpPr txBox="1"/>
            <p:nvPr/>
          </p:nvSpPr>
          <p:spPr>
            <a:xfrm>
              <a:off x="8716514" y="1692133"/>
              <a:ext cx="3241513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fr-FR" sz="2400" b="1">
                  <a:latin typeface="Oswald"/>
                </a:rPr>
                <a:t>PERSONNALISATION</a:t>
              </a:r>
            </a:p>
            <a:p>
              <a:r>
                <a:rPr lang="fr-FR" sz="2400" b="1">
                  <a:latin typeface="Oswald"/>
                </a:rPr>
                <a:t>CARTE 5</a:t>
              </a:r>
              <a:endParaRPr lang="fr-FR" sz="2400">
                <a:latin typeface="Neue Haas Grotesk Text Pro"/>
              </a:endParaRPr>
            </a:p>
            <a:p>
              <a:r>
                <a:rPr lang="fr-FR" sz="1100"/>
                <a:t>Habillez notre carte 5 places aux couleurs de votre expo, de votre film…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4F76257D-132E-151D-76F7-52C37400D063}"/>
                </a:ext>
              </a:extLst>
            </p:cNvPr>
            <p:cNvCxnSpPr>
              <a:cxnSpLocks/>
            </p:cNvCxnSpPr>
            <p:nvPr/>
          </p:nvCxnSpPr>
          <p:spPr>
            <a:xfrm>
              <a:off x="7095376" y="3016783"/>
              <a:ext cx="5415131" cy="0"/>
            </a:xfrm>
            <a:prstGeom prst="straightConnector1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AFD5A32C-F74C-6F99-58B4-A27840F6353F}"/>
              </a:ext>
            </a:extLst>
          </p:cNvPr>
          <p:cNvSpPr txBox="1"/>
          <p:nvPr/>
        </p:nvSpPr>
        <p:spPr>
          <a:xfrm>
            <a:off x="2987136" y="1201042"/>
            <a:ext cx="62601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200" b="1"/>
            </a:lvl1pPr>
          </a:lstStyle>
          <a:p>
            <a:r>
              <a:rPr lang="fr-FR"/>
              <a:t>Présence au cœur du parcours spectateur via nos supports en salles.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1DC631-7C7C-42A6-ACCC-7B2083386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95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195FA-D166-1877-335E-A7058D74B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0DFA2D-8616-8814-E96B-E09EC6F2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5CDCD0-D3BC-D6F0-AC16-319AEB32E43F}"/>
              </a:ext>
            </a:extLst>
          </p:cNvPr>
          <p:cNvSpPr txBox="1"/>
          <p:nvPr/>
        </p:nvSpPr>
        <p:spPr>
          <a:xfrm>
            <a:off x="620249" y="566678"/>
            <a:ext cx="1157175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6000" b="1">
                <a:latin typeface="Oswald"/>
              </a:rPr>
              <a:t>POUR ALLER </a:t>
            </a:r>
          </a:p>
          <a:p>
            <a:r>
              <a:rPr lang="fr-FR" sz="6000" b="1">
                <a:latin typeface="Oswald"/>
              </a:rPr>
              <a:t>PLUS LOIN. </a:t>
            </a:r>
            <a:endParaRPr lang="fr-FR" sz="6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10CCD-62E7-4EDD-A95C-7DEF3683DB24}"/>
              </a:ext>
            </a:extLst>
          </p:cNvPr>
          <p:cNvSpPr/>
          <p:nvPr/>
        </p:nvSpPr>
        <p:spPr>
          <a:xfrm>
            <a:off x="0" y="2958353"/>
            <a:ext cx="12192000" cy="389964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ciel, bâtiment, plein air, nuage&#10;&#10;Le contenu généré par l’IA peut être incorrect.">
            <a:extLst>
              <a:ext uri="{FF2B5EF4-FFF2-40B4-BE49-F238E27FC236}">
                <a16:creationId xmlns:a16="http://schemas.microsoft.com/office/drawing/2014/main" id="{419AE00D-6C03-77C7-3B7A-14E5357D4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0" b="13882"/>
          <a:stretch>
            <a:fillRect/>
          </a:stretch>
        </p:blipFill>
        <p:spPr>
          <a:xfrm>
            <a:off x="0" y="2958353"/>
            <a:ext cx="12192000" cy="389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18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116E6-9B2D-B3CA-C1A7-846A9C329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B42D857-3433-0FDB-11D1-FD812603F680}"/>
              </a:ext>
            </a:extLst>
          </p:cNvPr>
          <p:cNvSpPr txBox="1"/>
          <p:nvPr/>
        </p:nvSpPr>
        <p:spPr>
          <a:xfrm>
            <a:off x="2073661" y="553721"/>
            <a:ext cx="9561352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/>
              <a:t>｜ </a:t>
            </a:r>
            <a:r>
              <a:rPr lang="fr-FR" sz="2800" b="1">
                <a:latin typeface="Oswald" pitchFamily="2" charset="77"/>
              </a:rPr>
              <a:t>L'ESPACE DE RÉFLEXION AU CŒUR DES SALLES MK2</a:t>
            </a:r>
            <a:endParaRPr lang="fr-FR" sz="2800" b="1" spc="51">
              <a:latin typeface="Oswald" pitchFamily="2" charset="77"/>
              <a:ea typeface="+mn-lt"/>
              <a:cs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CBB2F3-BC5C-443B-C0ED-72D7B036160E}"/>
              </a:ext>
            </a:extLst>
          </p:cNvPr>
          <p:cNvSpPr txBox="1"/>
          <p:nvPr/>
        </p:nvSpPr>
        <p:spPr>
          <a:xfrm>
            <a:off x="0" y="1289770"/>
            <a:ext cx="1219200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200" spc="51">
                <a:ea typeface="+mn-lt"/>
                <a:cs typeface="+mn-lt"/>
              </a:rPr>
              <a:t>Conférences, cinéma clubs, </a:t>
            </a:r>
            <a:r>
              <a:rPr lang="fr-FR" sz="1200" spc="51" err="1">
                <a:ea typeface="+mn-lt"/>
                <a:cs typeface="+mn-lt"/>
              </a:rPr>
              <a:t>masterclass</a:t>
            </a:r>
            <a:r>
              <a:rPr lang="fr-FR" sz="1200" spc="51">
                <a:ea typeface="+mn-lt"/>
                <a:cs typeface="+mn-lt"/>
              </a:rPr>
              <a:t> pour penser le monde d’aujourd’hui et de demain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E6DF5B-43AA-F9FF-40FB-44AE148CD008}"/>
              </a:ext>
            </a:extLst>
          </p:cNvPr>
          <p:cNvSpPr txBox="1"/>
          <p:nvPr/>
        </p:nvSpPr>
        <p:spPr>
          <a:xfrm>
            <a:off x="1648292" y="6117545"/>
            <a:ext cx="4309865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200" spc="51">
                <a:ea typeface="+mn-lt"/>
                <a:cs typeface="+mn-lt"/>
              </a:rPr>
              <a:t>Nos formats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B01543-60F1-5797-A48F-EF046136FEF7}"/>
              </a:ext>
            </a:extLst>
          </p:cNvPr>
          <p:cNvSpPr txBox="1"/>
          <p:nvPr/>
        </p:nvSpPr>
        <p:spPr>
          <a:xfrm>
            <a:off x="1635042" y="6366646"/>
            <a:ext cx="9026173" cy="2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en-US" sz="1300" spc="51">
                <a:latin typeface="Oswald" pitchFamily="2" charset="77"/>
                <a:ea typeface="Roboto" pitchFamily="2" charset="0"/>
                <a:cs typeface="Calibri"/>
              </a:rPr>
              <a:t>CONFÉRENCES THÉMATIQUES </a:t>
            </a:r>
            <a:r>
              <a:rPr lang="fr-FR" sz="1300">
                <a:latin typeface="Oswald" pitchFamily="2" charset="77"/>
              </a:rPr>
              <a:t>｜</a:t>
            </a:r>
            <a:r>
              <a:rPr lang="en-US" sz="1300" spc="51">
                <a:latin typeface="Oswald" pitchFamily="2" charset="77"/>
                <a:ea typeface="Roboto" pitchFamily="2" charset="0"/>
                <a:cs typeface="Calibri"/>
              </a:rPr>
              <a:t> MASTERCLASS</a:t>
            </a:r>
            <a:r>
              <a:rPr lang="fr-FR" sz="1300">
                <a:latin typeface="Oswald" pitchFamily="2" charset="77"/>
              </a:rPr>
              <a:t> ｜ </a:t>
            </a:r>
            <a:r>
              <a:rPr lang="en-US" sz="1300" spc="51">
                <a:latin typeface="Oswald" pitchFamily="2" charset="77"/>
                <a:ea typeface="Roboto" pitchFamily="2" charset="0"/>
                <a:cs typeface="Calibri"/>
              </a:rPr>
              <a:t>FORMATS AUDIOVISUELS</a:t>
            </a:r>
            <a:r>
              <a:rPr lang="fr-FR" sz="1300">
                <a:latin typeface="Oswald" pitchFamily="2" charset="77"/>
              </a:rPr>
              <a:t> ｜ </a:t>
            </a:r>
            <a:r>
              <a:rPr lang="en-US" sz="1300" spc="51">
                <a:latin typeface="Oswald" pitchFamily="2" charset="77"/>
                <a:ea typeface="Roboto" pitchFamily="2" charset="0"/>
                <a:cs typeface="Calibri"/>
              </a:rPr>
              <a:t>PROJECTIONS DÉBAT </a:t>
            </a:r>
            <a:r>
              <a:rPr lang="fr-FR" sz="1300">
                <a:latin typeface="Oswald" pitchFamily="2" charset="77"/>
              </a:rPr>
              <a:t>｜</a:t>
            </a:r>
            <a:r>
              <a:rPr lang="en-US" sz="1300" spc="51">
                <a:latin typeface="Oswald" pitchFamily="2" charset="77"/>
                <a:ea typeface="Roboto" pitchFamily="2" charset="0"/>
                <a:cs typeface="Calibri"/>
              </a:rPr>
              <a:t> ÉVÉNEMENTS HORS-LES-MURS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121A561-6778-08B5-1CC1-5E275F18DC98}"/>
              </a:ext>
            </a:extLst>
          </p:cNvPr>
          <p:cNvCxnSpPr>
            <a:cxnSpLocks/>
          </p:cNvCxnSpPr>
          <p:nvPr/>
        </p:nvCxnSpPr>
        <p:spPr>
          <a:xfrm>
            <a:off x="2773777" y="6244907"/>
            <a:ext cx="777928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A070B74D-237F-F652-DD2E-387FE6F9D48E}"/>
              </a:ext>
            </a:extLst>
          </p:cNvPr>
          <p:cNvSpPr txBox="1"/>
          <p:nvPr/>
        </p:nvSpPr>
        <p:spPr>
          <a:xfrm>
            <a:off x="10638177" y="2627282"/>
            <a:ext cx="286245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20K </a:t>
            </a:r>
            <a:r>
              <a:rPr lang="en-US" sz="1200">
                <a:latin typeface="Oswald" pitchFamily="2" charset="77"/>
              </a:rPr>
              <a:t>Followers</a:t>
            </a:r>
          </a:p>
        </p:txBody>
      </p:sp>
      <p:pic>
        <p:nvPicPr>
          <p:cNvPr id="18" name="Image 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45B969C-0254-72C2-B3DF-095985FB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311" y="2442020"/>
            <a:ext cx="867939" cy="86793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9369025-7D3B-DBF9-71F5-20F9BC22185B}"/>
              </a:ext>
            </a:extLst>
          </p:cNvPr>
          <p:cNvSpPr txBox="1"/>
          <p:nvPr/>
        </p:nvSpPr>
        <p:spPr>
          <a:xfrm>
            <a:off x="10140004" y="3234441"/>
            <a:ext cx="2862459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175+ </a:t>
            </a:r>
            <a:br>
              <a:rPr lang="en-US" sz="2800" b="1">
                <a:latin typeface="Oswald"/>
              </a:rPr>
            </a:br>
            <a:r>
              <a:rPr lang="fr-FR" sz="1200" spc="51">
                <a:latin typeface="Oswald" pitchFamily="2" charset="77"/>
                <a:ea typeface="+mn-lt"/>
                <a:cs typeface="+mn-lt"/>
              </a:rPr>
              <a:t>Événements en salle </a:t>
            </a:r>
          </a:p>
          <a:p>
            <a:r>
              <a:rPr lang="fr-FR" sz="1200" spc="51">
                <a:latin typeface="Oswald" pitchFamily="2" charset="77"/>
                <a:ea typeface="+mn-lt"/>
                <a:cs typeface="+mn-lt"/>
              </a:rPr>
              <a:t>chaque année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60A0BF8-F7D6-E428-9CBB-7D1032A0F95B}"/>
              </a:ext>
            </a:extLst>
          </p:cNvPr>
          <p:cNvCxnSpPr>
            <a:cxnSpLocks/>
          </p:cNvCxnSpPr>
          <p:nvPr/>
        </p:nvCxnSpPr>
        <p:spPr>
          <a:xfrm>
            <a:off x="10159136" y="3167930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469E894-B774-B8E7-D655-C1D38DF041BD}"/>
              </a:ext>
            </a:extLst>
          </p:cNvPr>
          <p:cNvCxnSpPr>
            <a:cxnSpLocks/>
          </p:cNvCxnSpPr>
          <p:nvPr/>
        </p:nvCxnSpPr>
        <p:spPr>
          <a:xfrm>
            <a:off x="10159136" y="4125692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 descr="Une image contenant rouge, intérieur, mur, Tapis&#10;&#10;Le contenu généré par l’IA peut être incorrect.">
            <a:extLst>
              <a:ext uri="{FF2B5EF4-FFF2-40B4-BE49-F238E27FC236}">
                <a16:creationId xmlns:a16="http://schemas.microsoft.com/office/drawing/2014/main" id="{BA8B4734-B4A1-26A2-7859-02FF7DDFA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2" r="21732"/>
          <a:stretch>
            <a:fillRect/>
          </a:stretch>
        </p:blipFill>
        <p:spPr>
          <a:xfrm rot="5400000">
            <a:off x="6834648" y="1923148"/>
            <a:ext cx="2186043" cy="3701319"/>
          </a:xfrm>
          <a:prstGeom prst="rect">
            <a:avLst/>
          </a:prstGeom>
        </p:spPr>
      </p:pic>
      <p:pic>
        <p:nvPicPr>
          <p:cNvPr id="36" name="Image 35" descr="Une image contenant Visage humain, habits, intérieur, femme&#10;&#10;Le contenu généré par l’IA peut être incorrect.">
            <a:extLst>
              <a:ext uri="{FF2B5EF4-FFF2-40B4-BE49-F238E27FC236}">
                <a16:creationId xmlns:a16="http://schemas.microsoft.com/office/drawing/2014/main" id="{572EB8C8-69B5-3D9D-76F5-B535B8A81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7" b="23860"/>
          <a:stretch>
            <a:fillRect/>
          </a:stretch>
        </p:blipFill>
        <p:spPr>
          <a:xfrm>
            <a:off x="2140651" y="2680786"/>
            <a:ext cx="3758051" cy="216580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50F92D9-34D0-845B-873E-9BAF7EAF193B}"/>
              </a:ext>
            </a:extLst>
          </p:cNvPr>
          <p:cNvSpPr txBox="1"/>
          <p:nvPr/>
        </p:nvSpPr>
        <p:spPr>
          <a:xfrm>
            <a:off x="-1045958" y="2179258"/>
            <a:ext cx="286245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800" b="1">
                <a:latin typeface="Oswald"/>
              </a:rPr>
              <a:t>6</a:t>
            </a:r>
            <a:br>
              <a:rPr lang="en-US" sz="2800" b="1">
                <a:latin typeface="Oswald"/>
              </a:rPr>
            </a:br>
            <a:r>
              <a:rPr lang="fr-FR" sz="1200" spc="51">
                <a:latin typeface="Oswald" pitchFamily="2" charset="77"/>
                <a:ea typeface="+mn-lt"/>
                <a:cs typeface="+mn-lt"/>
              </a:rPr>
              <a:t>Saisons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B000AE-AC88-D0DB-DF84-23233D589C07}"/>
              </a:ext>
            </a:extLst>
          </p:cNvPr>
          <p:cNvSpPr txBox="1"/>
          <p:nvPr/>
        </p:nvSpPr>
        <p:spPr>
          <a:xfrm>
            <a:off x="-1013794" y="4719653"/>
            <a:ext cx="286245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800" b="1">
                <a:latin typeface="Oswald"/>
              </a:rPr>
              <a:t>70%</a:t>
            </a:r>
            <a:br>
              <a:rPr lang="en-US" sz="2800" b="1">
                <a:latin typeface="Oswald"/>
              </a:rPr>
            </a:br>
            <a:r>
              <a:rPr lang="fr-FR" sz="1200" spc="51">
                <a:latin typeface="Oswald" pitchFamily="2" charset="77"/>
                <a:ea typeface="+mn-lt"/>
                <a:cs typeface="+mn-lt"/>
              </a:rPr>
              <a:t>de femmes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EF63FF42-3E9E-1AFF-168F-B8F4A1F437D1}"/>
              </a:ext>
            </a:extLst>
          </p:cNvPr>
          <p:cNvCxnSpPr>
            <a:cxnSpLocks/>
          </p:cNvCxnSpPr>
          <p:nvPr/>
        </p:nvCxnSpPr>
        <p:spPr>
          <a:xfrm>
            <a:off x="-1463459" y="2883266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EBFBB69-D2F6-7226-D380-6CEBD60F8E45}"/>
              </a:ext>
            </a:extLst>
          </p:cNvPr>
          <p:cNvCxnSpPr>
            <a:cxnSpLocks/>
          </p:cNvCxnSpPr>
          <p:nvPr/>
        </p:nvCxnSpPr>
        <p:spPr>
          <a:xfrm>
            <a:off x="-1456202" y="4624953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46E16-02D0-93D8-D781-F70C67B3F97D}"/>
              </a:ext>
            </a:extLst>
          </p:cNvPr>
          <p:cNvSpPr txBox="1"/>
          <p:nvPr/>
        </p:nvSpPr>
        <p:spPr>
          <a:xfrm>
            <a:off x="-1029248" y="2932260"/>
            <a:ext cx="2862459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800" b="1">
                <a:latin typeface="Oswald"/>
              </a:rPr>
              <a:t>40K</a:t>
            </a:r>
            <a:br>
              <a:rPr lang="en-US" sz="2800" b="1">
                <a:latin typeface="Oswald"/>
              </a:rPr>
            </a:br>
            <a:r>
              <a:rPr lang="fr-FR" sz="1200" spc="51">
                <a:latin typeface="Oswald" pitchFamily="2" charset="77"/>
                <a:ea typeface="+mn-lt"/>
                <a:cs typeface="+mn-lt"/>
              </a:rPr>
              <a:t>Spectateurs </a:t>
            </a:r>
            <a:r>
              <a:rPr lang="fr-FR" sz="1200">
                <a:latin typeface="Oswald" pitchFamily="2" charset="77"/>
              </a:rPr>
              <a:t>sur </a:t>
            </a:r>
          </a:p>
          <a:p>
            <a:pPr algn="r"/>
            <a:r>
              <a:rPr lang="fr-FR" sz="1200">
                <a:latin typeface="Oswald" pitchFamily="2" charset="77"/>
              </a:rPr>
              <a:t>la saison 2024-2025</a:t>
            </a:r>
            <a:endParaRPr lang="fr-FR" sz="1200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F11B9A5-D87D-99E9-149B-6F9CB7B1E863}"/>
              </a:ext>
            </a:extLst>
          </p:cNvPr>
          <p:cNvCxnSpPr>
            <a:cxnSpLocks/>
          </p:cNvCxnSpPr>
          <p:nvPr/>
        </p:nvCxnSpPr>
        <p:spPr>
          <a:xfrm>
            <a:off x="-1446749" y="3825456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1B996B01-33B7-BF56-5DBB-95094FD16E8B}"/>
              </a:ext>
            </a:extLst>
          </p:cNvPr>
          <p:cNvSpPr txBox="1"/>
          <p:nvPr/>
        </p:nvSpPr>
        <p:spPr>
          <a:xfrm>
            <a:off x="-1013794" y="3922087"/>
            <a:ext cx="286245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800" b="1">
                <a:latin typeface="Oswald"/>
              </a:rPr>
              <a:t>40%</a:t>
            </a:r>
            <a:br>
              <a:rPr lang="en-US" sz="2800" b="1">
                <a:latin typeface="Oswald"/>
              </a:rPr>
            </a:br>
            <a:r>
              <a:rPr lang="fr-FR" sz="1200" spc="51">
                <a:latin typeface="Oswald" pitchFamily="2" charset="77"/>
                <a:ea typeface="+mn-lt"/>
                <a:cs typeface="+mn-lt"/>
              </a:rPr>
              <a:t>de moins de 30 ans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AA9B24B-C263-07D3-FBA9-17D84ECE3239}"/>
              </a:ext>
            </a:extLst>
          </p:cNvPr>
          <p:cNvCxnSpPr>
            <a:cxnSpLocks/>
          </p:cNvCxnSpPr>
          <p:nvPr/>
        </p:nvCxnSpPr>
        <p:spPr>
          <a:xfrm>
            <a:off x="-1431473" y="5432748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6FD4D02-B1E9-F7B2-3E73-4B27856D0493}"/>
              </a:ext>
            </a:extLst>
          </p:cNvPr>
          <p:cNvSpPr txBox="1"/>
          <p:nvPr/>
        </p:nvSpPr>
        <p:spPr>
          <a:xfrm>
            <a:off x="10140004" y="4208612"/>
            <a:ext cx="286245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300+</a:t>
            </a:r>
            <a:br>
              <a:rPr lang="en-US" sz="2800" b="1">
                <a:latin typeface="Oswald"/>
              </a:rPr>
            </a:br>
            <a:r>
              <a:rPr lang="fr-FR" sz="1200" spc="51">
                <a:latin typeface="Oswald" pitchFamily="2" charset="77"/>
                <a:ea typeface="+mn-lt"/>
                <a:cs typeface="+mn-lt"/>
              </a:rPr>
              <a:t>Penseurs et artistes 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F62ED93-3B01-46DF-F91B-0C236BF7E2AC}"/>
              </a:ext>
            </a:extLst>
          </p:cNvPr>
          <p:cNvCxnSpPr>
            <a:cxnSpLocks/>
          </p:cNvCxnSpPr>
          <p:nvPr/>
        </p:nvCxnSpPr>
        <p:spPr>
          <a:xfrm>
            <a:off x="10159136" y="4908475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6359A07-EE90-1811-346C-EBAD537F9DCE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670517B-6A4E-115E-AF38-99F4D38DE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9A3497-1B90-089C-F877-3E7935120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550" y="391258"/>
            <a:ext cx="1257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09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0DAFB-31F3-A423-AF7B-8A9272686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1E1A825-45FB-584E-464A-B57CC1AF7B5D}"/>
              </a:ext>
            </a:extLst>
          </p:cNvPr>
          <p:cNvSpPr txBox="1"/>
          <p:nvPr/>
        </p:nvSpPr>
        <p:spPr>
          <a:xfrm>
            <a:off x="4819084" y="553721"/>
            <a:ext cx="6085985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/>
              <a:t>｜ </a:t>
            </a:r>
            <a:r>
              <a:rPr lang="en-US" sz="2800" b="1" spc="51">
                <a:latin typeface="Oswald" pitchFamily="2" charset="77"/>
                <a:ea typeface="+mn-lt"/>
                <a:cs typeface="+mn-lt"/>
              </a:rPr>
              <a:t>LE </a:t>
            </a:r>
            <a:r>
              <a:rPr lang="fr-FR" sz="2800" b="1" spc="51">
                <a:latin typeface="Oswald" pitchFamily="2" charset="77"/>
                <a:ea typeface="+mn-lt"/>
                <a:cs typeface="+mn-lt"/>
              </a:rPr>
              <a:t>1</a:t>
            </a:r>
            <a:r>
              <a:rPr lang="fr-FR" sz="2800" b="1" spc="51" baseline="30000">
                <a:latin typeface="Oswald" pitchFamily="2" charset="77"/>
                <a:ea typeface="+mn-lt"/>
                <a:cs typeface="+mn-lt"/>
              </a:rPr>
              <a:t>ER</a:t>
            </a:r>
            <a:r>
              <a:rPr lang="en-US" sz="2800" b="1" spc="51">
                <a:latin typeface="Oswald" pitchFamily="2" charset="77"/>
                <a:ea typeface="+mn-lt"/>
                <a:cs typeface="+mn-lt"/>
              </a:rPr>
              <a:t> CINÉMA HOTEL CRÉÉ PAR MK2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D78C9C-6F7A-2BFC-3A2F-F2518B417BE2}"/>
              </a:ext>
            </a:extLst>
          </p:cNvPr>
          <p:cNvSpPr txBox="1"/>
          <p:nvPr/>
        </p:nvSpPr>
        <p:spPr>
          <a:xfrm>
            <a:off x="0" y="1289770"/>
            <a:ext cx="12192000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200" spc="51">
                <a:ea typeface="+mn-lt"/>
                <a:cs typeface="+mn-lt"/>
              </a:rPr>
              <a:t>Un cinéma dans chaque chambre. Un </a:t>
            </a:r>
            <a:r>
              <a:rPr lang="fr-FR" sz="1200" spc="51" err="1">
                <a:ea typeface="+mn-lt"/>
                <a:cs typeface="+mn-lt"/>
              </a:rPr>
              <a:t>rooftop</a:t>
            </a:r>
            <a:r>
              <a:rPr lang="fr-FR" sz="1200" spc="51">
                <a:ea typeface="+mn-lt"/>
                <a:cs typeface="+mn-lt"/>
              </a:rPr>
              <a:t>. Un karaoké. Un terrain d’expression créatif.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200" spc="51">
                <a:ea typeface="+mn-lt"/>
                <a:cs typeface="+mn-lt"/>
              </a:rPr>
              <a:t>La communauté de ceux qui aiment les expériences différentes 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36E9B1F-A0D2-4479-5BEE-0B7F60B5B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816" y="2857794"/>
            <a:ext cx="399164" cy="39916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908B8B3-6892-6D34-0EF7-7AD2616421FE}"/>
              </a:ext>
            </a:extLst>
          </p:cNvPr>
          <p:cNvSpPr txBox="1"/>
          <p:nvPr/>
        </p:nvSpPr>
        <p:spPr>
          <a:xfrm>
            <a:off x="10122260" y="2860966"/>
            <a:ext cx="286245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23K </a:t>
            </a:r>
            <a:r>
              <a:rPr lang="en-US" sz="1200">
                <a:latin typeface="Oswald" pitchFamily="2" charset="77"/>
              </a:rPr>
              <a:t>Followers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5718A93-D68C-7A93-DC3A-9682B78734D5}"/>
              </a:ext>
            </a:extLst>
          </p:cNvPr>
          <p:cNvSpPr txBox="1"/>
          <p:nvPr/>
        </p:nvSpPr>
        <p:spPr>
          <a:xfrm>
            <a:off x="10276236" y="3583147"/>
            <a:ext cx="286245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36,1K </a:t>
            </a:r>
            <a:r>
              <a:rPr lang="en-US" sz="1200">
                <a:latin typeface="Oswald" pitchFamily="2" charset="77"/>
              </a:rPr>
              <a:t>Followers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528C0D6-F104-998C-67CB-EE9B736D025E}"/>
              </a:ext>
            </a:extLst>
          </p:cNvPr>
          <p:cNvSpPr txBox="1"/>
          <p:nvPr/>
        </p:nvSpPr>
        <p:spPr>
          <a:xfrm>
            <a:off x="10317632" y="4229503"/>
            <a:ext cx="286245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35K </a:t>
            </a:r>
            <a:r>
              <a:rPr lang="en-US" sz="1200">
                <a:latin typeface="Oswald" pitchFamily="2" charset="77"/>
              </a:rPr>
              <a:t>Opt-in NLs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D86CA2F-704C-E9FD-9FAC-55A620C8A3AE}"/>
              </a:ext>
            </a:extLst>
          </p:cNvPr>
          <p:cNvCxnSpPr>
            <a:cxnSpLocks/>
          </p:cNvCxnSpPr>
          <p:nvPr/>
        </p:nvCxnSpPr>
        <p:spPr>
          <a:xfrm>
            <a:off x="9855033" y="3371333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D627202-33DD-C39A-BC5C-3F67065816B1}"/>
              </a:ext>
            </a:extLst>
          </p:cNvPr>
          <p:cNvCxnSpPr>
            <a:cxnSpLocks/>
          </p:cNvCxnSpPr>
          <p:nvPr/>
        </p:nvCxnSpPr>
        <p:spPr>
          <a:xfrm>
            <a:off x="9867165" y="4095481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CB59D39-5454-95A6-0F73-F58258819717}"/>
              </a:ext>
            </a:extLst>
          </p:cNvPr>
          <p:cNvCxnSpPr>
            <a:cxnSpLocks/>
          </p:cNvCxnSpPr>
          <p:nvPr/>
        </p:nvCxnSpPr>
        <p:spPr>
          <a:xfrm>
            <a:off x="9903474" y="4730951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59C2FA1-14A0-8F2F-943D-67E98900A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75" y="3421898"/>
            <a:ext cx="785920" cy="78592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5F1B5A7-4242-17CF-B809-3A9F51D07539}"/>
              </a:ext>
            </a:extLst>
          </p:cNvPr>
          <p:cNvSpPr txBox="1"/>
          <p:nvPr/>
        </p:nvSpPr>
        <p:spPr>
          <a:xfrm>
            <a:off x="513680" y="6117545"/>
            <a:ext cx="4309865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200" spc="51">
                <a:ea typeface="+mn-lt"/>
                <a:cs typeface="+mn-lt"/>
              </a:rPr>
              <a:t>Nos formats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F9BB0B8-4295-C300-EE4F-641830FA5579}"/>
              </a:ext>
            </a:extLst>
          </p:cNvPr>
          <p:cNvSpPr txBox="1"/>
          <p:nvPr/>
        </p:nvSpPr>
        <p:spPr>
          <a:xfrm>
            <a:off x="499181" y="6366646"/>
            <a:ext cx="11333584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400" b="1" spc="51">
                <a:latin typeface="Oswald" pitchFamily="2" charset="77"/>
                <a:ea typeface="+mn-lt"/>
                <a:cs typeface="+mn-lt"/>
              </a:rPr>
              <a:t>PRIVATISATION D’ESPACES </a:t>
            </a:r>
            <a:r>
              <a:rPr lang="fr-FR" sz="1400" spc="51">
                <a:latin typeface="Oswald" pitchFamily="2" charset="77"/>
                <a:ea typeface="+mn-lt"/>
                <a:cs typeface="+mn-lt"/>
              </a:rPr>
              <a:t>(CHAMBRES-CINÉMA, ROOFTOP, KARAOKÉ) </a:t>
            </a:r>
            <a:r>
              <a:rPr lang="fr-FR" sz="1400" b="1">
                <a:latin typeface="Oswald" pitchFamily="2" charset="77"/>
              </a:rPr>
              <a:t>｜</a:t>
            </a:r>
            <a:r>
              <a:rPr lang="fr-FR" sz="1400" b="1" spc="51">
                <a:latin typeface="Oswald" pitchFamily="2" charset="77"/>
                <a:ea typeface="+mn-lt"/>
                <a:cs typeface="+mn-lt"/>
              </a:rPr>
              <a:t> COLLABORATION ÉVÉNEMENTIELLE CRÉATION DE CONTENUS SUR MESURE </a:t>
            </a:r>
            <a:endParaRPr lang="en-US" sz="1400" b="1" spc="51">
              <a:latin typeface="Oswald" pitchFamily="2" charset="77"/>
              <a:ea typeface="Calibri"/>
              <a:cs typeface="Calibri"/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0A0AC95-1516-633D-1EDC-E10CA3FE0348}"/>
              </a:ext>
            </a:extLst>
          </p:cNvPr>
          <p:cNvCxnSpPr>
            <a:cxnSpLocks/>
          </p:cNvCxnSpPr>
          <p:nvPr/>
        </p:nvCxnSpPr>
        <p:spPr>
          <a:xfrm>
            <a:off x="1598069" y="6244907"/>
            <a:ext cx="1002786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 descr="Une image contenant Appareils électroniques, ordinateur, ordinateur portable, multimédia&#10;&#10;Le contenu généré par l’IA peut être incorrect.">
            <a:extLst>
              <a:ext uri="{FF2B5EF4-FFF2-40B4-BE49-F238E27FC236}">
                <a16:creationId xmlns:a16="http://schemas.microsoft.com/office/drawing/2014/main" id="{413AEFDE-F0C6-07AB-93E8-CB911CEE5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6440" r="14751" b="6325"/>
          <a:stretch>
            <a:fillRect/>
          </a:stretch>
        </p:blipFill>
        <p:spPr>
          <a:xfrm>
            <a:off x="5321298" y="2438558"/>
            <a:ext cx="4258136" cy="3009230"/>
          </a:xfrm>
          <a:prstGeom prst="rect">
            <a:avLst/>
          </a:prstGeom>
        </p:spPr>
      </p:pic>
      <p:pic>
        <p:nvPicPr>
          <p:cNvPr id="4" name="Picture 2" descr="Enveloppe noire - Icônes la mise en réseau gratuite">
            <a:extLst>
              <a:ext uri="{FF2B5EF4-FFF2-40B4-BE49-F238E27FC236}">
                <a16:creationId xmlns:a16="http://schemas.microsoft.com/office/drawing/2014/main" id="{5517E06C-08B3-C600-0875-D1809086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794" y="4257272"/>
            <a:ext cx="426470" cy="4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F7D7319-EED9-3920-261B-2499F639F5B6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818E71C-2B3E-3D56-F3CA-D35A68D1A5EF}"/>
              </a:ext>
            </a:extLst>
          </p:cNvPr>
          <p:cNvSpPr txBox="1"/>
          <p:nvPr/>
        </p:nvSpPr>
        <p:spPr>
          <a:xfrm>
            <a:off x="5458834" y="5447788"/>
            <a:ext cx="39830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spc="51">
                <a:latin typeface="Oswald" pitchFamily="2" charset="77"/>
                <a:ea typeface="+mn-lt"/>
                <a:cs typeface="+mn-lt"/>
                <a:hlinkClick r:id="rId7"/>
              </a:rPr>
              <a:t>FAIRE UNE VISITE VIRTUELLE</a:t>
            </a:r>
            <a:endParaRPr lang="fr-FR" sz="1200"/>
          </a:p>
        </p:txBody>
      </p:sp>
      <p:pic>
        <p:nvPicPr>
          <p:cNvPr id="15" name="Image 14" descr="Une image contenant Téléphone mobile, capture d’écran, Appareil de communication, Appareil de communications portable&#10;&#10;Le contenu généré par l’IA peut être incorrect.">
            <a:extLst>
              <a:ext uri="{FF2B5EF4-FFF2-40B4-BE49-F238E27FC236}">
                <a16:creationId xmlns:a16="http://schemas.microsoft.com/office/drawing/2014/main" id="{ACF00611-50F7-D804-1016-99AAAB2CCE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314" y="2030314"/>
            <a:ext cx="6557639" cy="3688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8236E5-D17F-150A-51E0-682EF9F3FF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EA0537-2801-F05F-F6FE-3AEAAFF561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7959" y="387768"/>
            <a:ext cx="130492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5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1B2C7-06F5-EC69-9B4B-51C0BF64D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CAF238E-1A65-9B64-984C-3BDF078B660C}"/>
              </a:ext>
            </a:extLst>
          </p:cNvPr>
          <p:cNvSpPr txBox="1"/>
          <p:nvPr/>
        </p:nvSpPr>
        <p:spPr>
          <a:xfrm>
            <a:off x="4076411" y="553721"/>
            <a:ext cx="5916921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/>
              <a:t>｜ </a:t>
            </a:r>
            <a:r>
              <a:rPr lang="fr-FR" sz="2800" b="1" spc="51">
                <a:latin typeface="Oswald" pitchFamily="2" charset="77"/>
                <a:ea typeface="+mn-lt"/>
                <a:cs typeface="+mn-lt"/>
              </a:rPr>
              <a:t>L’ÉMERVEILLEMENT PAR LE CINÉMA 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898C3A-F858-2C2A-75B6-3C486706CBB2}"/>
              </a:ext>
            </a:extLst>
          </p:cNvPr>
          <p:cNvSpPr txBox="1"/>
          <p:nvPr/>
        </p:nvSpPr>
        <p:spPr>
          <a:xfrm>
            <a:off x="0" y="1289770"/>
            <a:ext cx="12192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200" spc="51">
                <a:ea typeface="+mn-lt"/>
                <a:cs typeface="+mn-lt"/>
              </a:rPr>
              <a:t>Le rendez-vous culturel de l’été créé par mk2 depuis plus de 10 ans : Grand Palais, musée du Louvre,  La Seine Musicale…</a:t>
            </a:r>
            <a:br>
              <a:rPr lang="fr-FR" sz="1200" spc="51">
                <a:ea typeface="+mn-lt"/>
                <a:cs typeface="+mn-lt"/>
              </a:rPr>
            </a:br>
            <a:r>
              <a:rPr lang="fr-FR" sz="1200" spc="51">
                <a:ea typeface="+mn-lt"/>
                <a:cs typeface="+mn-lt"/>
              </a:rPr>
              <a:t>Cinéma, musique, culture, gastronomie, l’endroit où toutes les formes d’arts se rencontrent.</a:t>
            </a:r>
            <a:br>
              <a:rPr lang="fr-FR" sz="1200" spc="51">
                <a:ea typeface="+mn-lt"/>
                <a:cs typeface="+mn-lt"/>
              </a:rPr>
            </a:br>
            <a:r>
              <a:rPr lang="fr-FR" sz="1200" spc="51">
                <a:ea typeface="+mn-lt"/>
                <a:cs typeface="+mn-lt"/>
              </a:rPr>
              <a:t>Émergez dans un cadre d’exception et auprès d’une communauté exigeante et à fort potentiel de relai.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D54CE4-3C3E-DABD-B218-961D00CCEF03}"/>
              </a:ext>
            </a:extLst>
          </p:cNvPr>
          <p:cNvSpPr txBox="1"/>
          <p:nvPr/>
        </p:nvSpPr>
        <p:spPr>
          <a:xfrm>
            <a:off x="3029102" y="6117545"/>
            <a:ext cx="4309865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200" spc="51">
                <a:ea typeface="+mn-lt"/>
                <a:cs typeface="+mn-lt"/>
              </a:rPr>
              <a:t>Nos formats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6ADD58-F00C-1FDE-28F3-6C62A2C0F8C9}"/>
              </a:ext>
            </a:extLst>
          </p:cNvPr>
          <p:cNvSpPr txBox="1"/>
          <p:nvPr/>
        </p:nvSpPr>
        <p:spPr>
          <a:xfrm>
            <a:off x="3014603" y="6366646"/>
            <a:ext cx="5739097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400" b="1" spc="51">
                <a:latin typeface="Oswald" pitchFamily="2" charset="77"/>
                <a:ea typeface="+mn-lt"/>
                <a:cs typeface="+mn-lt"/>
              </a:rPr>
              <a:t>ACTIVATIONS TERRAIN</a:t>
            </a:r>
            <a:r>
              <a:rPr lang="fr-FR" sz="1400" b="1">
                <a:latin typeface="Oswald" pitchFamily="2" charset="77"/>
              </a:rPr>
              <a:t>｜</a:t>
            </a:r>
            <a:r>
              <a:rPr lang="fr-FR" sz="1400" b="1" spc="51">
                <a:latin typeface="Oswald" pitchFamily="2" charset="77"/>
                <a:ea typeface="+mn-lt"/>
                <a:cs typeface="+mn-lt"/>
              </a:rPr>
              <a:t> HOSPITALITY</a:t>
            </a:r>
            <a:r>
              <a:rPr lang="fr-FR" sz="1400" b="1">
                <a:latin typeface="Oswald" pitchFamily="2" charset="77"/>
              </a:rPr>
              <a:t>｜</a:t>
            </a:r>
            <a:r>
              <a:rPr lang="fr-FR" sz="1400" b="1" spc="51">
                <a:latin typeface="Oswald" pitchFamily="2" charset="77"/>
                <a:ea typeface="+mn-lt"/>
                <a:cs typeface="+mn-lt"/>
              </a:rPr>
              <a:t> MEDIA </a:t>
            </a:r>
            <a:r>
              <a:rPr lang="fr-FR" sz="1400" b="1">
                <a:latin typeface="Oswald" pitchFamily="2" charset="77"/>
              </a:rPr>
              <a:t>｜ </a:t>
            </a:r>
            <a:r>
              <a:rPr lang="fr-FR" sz="1400" b="1" spc="51">
                <a:latin typeface="Oswald" pitchFamily="2" charset="77"/>
                <a:ea typeface="+mn-lt"/>
                <a:cs typeface="+mn-lt"/>
              </a:rPr>
              <a:t>INFLUENCE</a:t>
            </a:r>
            <a:r>
              <a:rPr lang="fr-FR" sz="1400" b="1">
                <a:latin typeface="Oswald" pitchFamily="2" charset="77"/>
              </a:rPr>
              <a:t>｜</a:t>
            </a:r>
            <a:r>
              <a:rPr lang="fr-FR" sz="1400" b="1" spc="51">
                <a:latin typeface="Oswald" pitchFamily="2" charset="77"/>
                <a:ea typeface="+mn-lt"/>
                <a:cs typeface="+mn-lt"/>
              </a:rPr>
              <a:t> TALKS</a:t>
            </a:r>
            <a:endParaRPr lang="en-US" sz="1400" b="1" spc="51">
              <a:latin typeface="Oswald" pitchFamily="2" charset="77"/>
              <a:ea typeface="Calibri"/>
              <a:cs typeface="Calibri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E696959-94FA-3002-0ECD-0AD51D58D4AD}"/>
              </a:ext>
            </a:extLst>
          </p:cNvPr>
          <p:cNvCxnSpPr>
            <a:cxnSpLocks/>
          </p:cNvCxnSpPr>
          <p:nvPr/>
        </p:nvCxnSpPr>
        <p:spPr>
          <a:xfrm>
            <a:off x="4148247" y="6244907"/>
            <a:ext cx="4471639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07C37B8C-5BD9-4A7C-265E-0A1E8D8BCE26}"/>
              </a:ext>
            </a:extLst>
          </p:cNvPr>
          <p:cNvSpPr txBox="1"/>
          <p:nvPr/>
        </p:nvSpPr>
        <p:spPr>
          <a:xfrm>
            <a:off x="10013508" y="3432786"/>
            <a:ext cx="286245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69K </a:t>
            </a:r>
            <a:r>
              <a:rPr lang="en-US" sz="1200">
                <a:latin typeface="Oswald" pitchFamily="2" charset="77"/>
              </a:rPr>
              <a:t>Followers</a:t>
            </a:r>
          </a:p>
        </p:txBody>
      </p:sp>
      <p:pic>
        <p:nvPicPr>
          <p:cNvPr id="14" name="Image 13" descr="Une image contenant Graphique, symbole, Police, logo&#10;&#10;Le contenu généré par l’IA peut être incorrect.">
            <a:extLst>
              <a:ext uri="{FF2B5EF4-FFF2-40B4-BE49-F238E27FC236}">
                <a16:creationId xmlns:a16="http://schemas.microsoft.com/office/drawing/2014/main" id="{4E9B0821-1061-EB8A-0C11-7BE7B6F8E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046" y="3979259"/>
            <a:ext cx="709086" cy="709086"/>
          </a:xfrm>
          <a:prstGeom prst="rect">
            <a:avLst/>
          </a:prstGeom>
        </p:spPr>
      </p:pic>
      <p:pic>
        <p:nvPicPr>
          <p:cNvPr id="19" name="Image 1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AB4ECF2-3037-D1BA-E111-58725E151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08" y="3266010"/>
            <a:ext cx="837686" cy="83768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8D4B808-AFE3-CD9C-4A6B-6F05FB18F402}"/>
              </a:ext>
            </a:extLst>
          </p:cNvPr>
          <p:cNvSpPr txBox="1"/>
          <p:nvPr/>
        </p:nvSpPr>
        <p:spPr>
          <a:xfrm>
            <a:off x="10024395" y="4126423"/>
            <a:ext cx="286245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3K </a:t>
            </a:r>
            <a:r>
              <a:rPr lang="en-US" sz="1200">
                <a:latin typeface="Oswald" pitchFamily="2" charset="77"/>
              </a:rPr>
              <a:t>Followers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8571F1C-279B-A240-57B1-E8AAF49D40D4}"/>
              </a:ext>
            </a:extLst>
          </p:cNvPr>
          <p:cNvCxnSpPr>
            <a:cxnSpLocks/>
          </p:cNvCxnSpPr>
          <p:nvPr/>
        </p:nvCxnSpPr>
        <p:spPr>
          <a:xfrm>
            <a:off x="9469035" y="3946109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C4A8E3E-AA56-228C-732E-6AA927348F9E}"/>
              </a:ext>
            </a:extLst>
          </p:cNvPr>
          <p:cNvCxnSpPr>
            <a:cxnSpLocks/>
          </p:cNvCxnSpPr>
          <p:nvPr/>
        </p:nvCxnSpPr>
        <p:spPr>
          <a:xfrm>
            <a:off x="9469035" y="4649643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 descr="Une image contenant Téléphone mobile, Appareil de communications portable, Appareil mobile, Appareil de communication&#10;&#10;Le contenu généré par l’IA peut être incorrect.">
            <a:extLst>
              <a:ext uri="{FF2B5EF4-FFF2-40B4-BE49-F238E27FC236}">
                <a16:creationId xmlns:a16="http://schemas.microsoft.com/office/drawing/2014/main" id="{EF934D57-4B09-7115-FA71-5F839346D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8" t="7571" r="17886" b="6032"/>
          <a:stretch>
            <a:fillRect/>
          </a:stretch>
        </p:blipFill>
        <p:spPr>
          <a:xfrm>
            <a:off x="3563153" y="2219336"/>
            <a:ext cx="5065694" cy="3777255"/>
          </a:xfrm>
          <a:prstGeom prst="rect">
            <a:avLst/>
          </a:prstGeom>
        </p:spPr>
      </p:pic>
      <p:pic>
        <p:nvPicPr>
          <p:cNvPr id="7" name="Picture 2" descr="Enveloppe noire - Icônes la mise en réseau gratuite">
            <a:extLst>
              <a:ext uri="{FF2B5EF4-FFF2-40B4-BE49-F238E27FC236}">
                <a16:creationId xmlns:a16="http://schemas.microsoft.com/office/drawing/2014/main" id="{37E77A10-2303-AB42-2878-17290BFE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578" y="4854051"/>
            <a:ext cx="426470" cy="4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DA8599D-3648-3A10-7B6F-3D14B3B8B191}"/>
              </a:ext>
            </a:extLst>
          </p:cNvPr>
          <p:cNvSpPr txBox="1"/>
          <p:nvPr/>
        </p:nvSpPr>
        <p:spPr>
          <a:xfrm>
            <a:off x="10024395" y="4824484"/>
            <a:ext cx="286245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latin typeface="Oswald"/>
              </a:rPr>
              <a:t>100K </a:t>
            </a:r>
            <a:r>
              <a:rPr lang="en-US" sz="1200">
                <a:latin typeface="Oswald" pitchFamily="2" charset="77"/>
              </a:rPr>
              <a:t>Opt-in NLs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1E8166A-A54B-F898-24A4-60D090B943E5}"/>
              </a:ext>
            </a:extLst>
          </p:cNvPr>
          <p:cNvCxnSpPr>
            <a:cxnSpLocks/>
          </p:cNvCxnSpPr>
          <p:nvPr/>
        </p:nvCxnSpPr>
        <p:spPr>
          <a:xfrm>
            <a:off x="9469035" y="5347704"/>
            <a:ext cx="3196427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ciel, plein air, habits, bâtiment&#10;&#10;Le contenu généré par l’IA peut être incorrect.">
            <a:extLst>
              <a:ext uri="{FF2B5EF4-FFF2-40B4-BE49-F238E27FC236}">
                <a16:creationId xmlns:a16="http://schemas.microsoft.com/office/drawing/2014/main" id="{6ABD6420-C561-2472-BC02-F785C08BC6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2"/>
          <a:stretch>
            <a:fillRect/>
          </a:stretch>
        </p:blipFill>
        <p:spPr>
          <a:xfrm>
            <a:off x="1906244" y="3079026"/>
            <a:ext cx="1555995" cy="1912674"/>
          </a:xfrm>
          <a:prstGeom prst="rect">
            <a:avLst/>
          </a:prstGeom>
        </p:spPr>
      </p:pic>
      <p:pic>
        <p:nvPicPr>
          <p:cNvPr id="17" name="Image 16" descr="Une image contenant ciel, plein air, sol, bâtiment&#10;&#10;Le contenu généré par l’IA peut être incorrect.">
            <a:extLst>
              <a:ext uri="{FF2B5EF4-FFF2-40B4-BE49-F238E27FC236}">
                <a16:creationId xmlns:a16="http://schemas.microsoft.com/office/drawing/2014/main" id="{3AED2103-A7CB-63CC-E612-49A1535E63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2" t="96" r="8163" b="-96"/>
          <a:stretch>
            <a:fillRect/>
          </a:stretch>
        </p:blipFill>
        <p:spPr>
          <a:xfrm>
            <a:off x="317829" y="3079026"/>
            <a:ext cx="1555996" cy="1912674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53012CE-073D-D250-0605-57A1911EECA2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A2EC857-0E0B-2C00-31AD-955BF92CD8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9BE2-BA18-953E-82DC-08F89D2272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5960" y="48628"/>
            <a:ext cx="1994737" cy="12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84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E2AA1-5FD5-6E76-A24F-08BD1E515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oir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F520394E-5D53-41C3-33D9-E3FB475D8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7" b="38443"/>
          <a:stretch>
            <a:fillRect/>
          </a:stretch>
        </p:blipFill>
        <p:spPr>
          <a:xfrm>
            <a:off x="2268417" y="1573168"/>
            <a:ext cx="1511309" cy="277478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4DFCF81-D403-CEA8-EA55-0CAC81B14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91" y="1542980"/>
            <a:ext cx="819001" cy="361512"/>
          </a:xfrm>
          <a:prstGeom prst="rect">
            <a:avLst/>
          </a:prstGeom>
        </p:spPr>
      </p:pic>
      <p:pic>
        <p:nvPicPr>
          <p:cNvPr id="10" name="Image 9" descr="Une image contenant capture d’écran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10D3C553-85FC-5AC0-EDA1-0560855A0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62" y="1305981"/>
            <a:ext cx="1595493" cy="897465"/>
          </a:xfrm>
          <a:prstGeom prst="rect">
            <a:avLst/>
          </a:prstGeom>
        </p:spPr>
      </p:pic>
      <p:pic>
        <p:nvPicPr>
          <p:cNvPr id="12" name="Image 11" descr="Une image contenant noir, obscurité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867BCDE3-C61D-DDE4-C44F-E578501B1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951" y="1495922"/>
            <a:ext cx="1055204" cy="506498"/>
          </a:xfrm>
          <a:prstGeom prst="rect">
            <a:avLst/>
          </a:prstGeom>
        </p:spPr>
      </p:pic>
      <p:pic>
        <p:nvPicPr>
          <p:cNvPr id="14" name="Image 13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3623515A-0F69-F88D-5365-81BC46123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2" t="28929" r="19490" b="42551"/>
          <a:stretch>
            <a:fillRect/>
          </a:stretch>
        </p:blipFill>
        <p:spPr>
          <a:xfrm>
            <a:off x="8638203" y="1541223"/>
            <a:ext cx="812612" cy="3961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Image 15" descr="Une image contenant Police, texte, noir, Graphique&#10;&#10;Le contenu généré par l’IA peut être incorrect.">
            <a:extLst>
              <a:ext uri="{FF2B5EF4-FFF2-40B4-BE49-F238E27FC236}">
                <a16:creationId xmlns:a16="http://schemas.microsoft.com/office/drawing/2014/main" id="{8A639EB6-0AAE-6749-0984-7FF7D8EAA2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51" y="4577807"/>
            <a:ext cx="1473861" cy="469483"/>
          </a:xfrm>
          <a:prstGeom prst="rect">
            <a:avLst/>
          </a:prstGeom>
        </p:spPr>
      </p:pic>
      <p:pic>
        <p:nvPicPr>
          <p:cNvPr id="18" name="Image 17" descr="Une image contenant texte, Police, noir et blanc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930DD78-48E7-E867-DD96-4942D4AE9E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45" y="2194568"/>
            <a:ext cx="1097910" cy="328201"/>
          </a:xfrm>
          <a:prstGeom prst="rect">
            <a:avLst/>
          </a:prstGeom>
        </p:spPr>
      </p:pic>
      <p:pic>
        <p:nvPicPr>
          <p:cNvPr id="20" name="Image 19" descr="Une image contenant Graphique, Police, noir, logo&#10;&#10;Le contenu généré par l’IA peut être incorrect.">
            <a:extLst>
              <a:ext uri="{FF2B5EF4-FFF2-40B4-BE49-F238E27FC236}">
                <a16:creationId xmlns:a16="http://schemas.microsoft.com/office/drawing/2014/main" id="{2038A7CD-57A9-D170-5123-6B7A5DDE4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16" y="4506527"/>
            <a:ext cx="1104569" cy="620513"/>
          </a:xfrm>
          <a:prstGeom prst="rect">
            <a:avLst/>
          </a:prstGeom>
        </p:spPr>
      </p:pic>
      <p:pic>
        <p:nvPicPr>
          <p:cNvPr id="22" name="Image 21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9626AD83-ABA5-2991-D463-4ACB0E5747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6" y="1954806"/>
            <a:ext cx="1397956" cy="7863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4" name="Image 23" descr="Une image contenant Police, texte, typographie, logo&#10;&#10;Le contenu généré par l’IA peut être incorrect.">
            <a:extLst>
              <a:ext uri="{FF2B5EF4-FFF2-40B4-BE49-F238E27FC236}">
                <a16:creationId xmlns:a16="http://schemas.microsoft.com/office/drawing/2014/main" id="{2D33E68A-DAE1-8512-47FF-6F5B17C09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18" y="2197941"/>
            <a:ext cx="1359230" cy="3248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58D8918C-1831-6B1A-B87D-C024D54B01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96416" y="2249248"/>
            <a:ext cx="1264541" cy="221294"/>
          </a:xfrm>
          <a:prstGeom prst="rect">
            <a:avLst/>
          </a:prstGeom>
        </p:spPr>
      </p:pic>
      <p:pic>
        <p:nvPicPr>
          <p:cNvPr id="28" name="Image 27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C61E70A2-11AA-8B77-D112-5422EBDBA5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79" y="2078098"/>
            <a:ext cx="742575" cy="554161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8FB6702B-1746-00E7-422B-B56564AFF7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22381" y="2941416"/>
            <a:ext cx="986882" cy="521074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4A0CF4CA-82B5-5DFA-AEE4-4FA9DA1F0F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10371" y="2883931"/>
            <a:ext cx="626714" cy="626714"/>
          </a:xfrm>
          <a:prstGeom prst="rect">
            <a:avLst/>
          </a:prstGeom>
        </p:spPr>
      </p:pic>
      <p:pic>
        <p:nvPicPr>
          <p:cNvPr id="34" name="Image 33" descr="Une image contenant croquis, oiseau, texte, clipart&#10;&#10;Le contenu généré par l’IA peut être incorrect.">
            <a:extLst>
              <a:ext uri="{FF2B5EF4-FFF2-40B4-BE49-F238E27FC236}">
                <a16:creationId xmlns:a16="http://schemas.microsoft.com/office/drawing/2014/main" id="{B25320C0-620D-31EA-00EC-EA6FA605D8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210" y="2771282"/>
            <a:ext cx="1181077" cy="8146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6" name="Image 35" descr="Une image contenant clipart, croqui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F9BFC74-E526-EE53-A25D-E21499BEBB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66" y="2874503"/>
            <a:ext cx="836858" cy="6267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8" name="Image 37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6F4F42FC-4E19-DA96-C382-169C4209D6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44" y="2840845"/>
            <a:ext cx="992227" cy="66876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0" name="Image 3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72A69B9-C180-D017-009A-E03648F74BB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54" y="2870019"/>
            <a:ext cx="1151810" cy="647893"/>
          </a:xfrm>
          <a:prstGeom prst="rect">
            <a:avLst/>
          </a:prstGeom>
        </p:spPr>
      </p:pic>
      <p:pic>
        <p:nvPicPr>
          <p:cNvPr id="42" name="Image 4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D06AEC-79E7-18A5-5D87-2972436DF0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35" y="2940100"/>
            <a:ext cx="1002055" cy="544423"/>
          </a:xfrm>
          <a:prstGeom prst="rect">
            <a:avLst/>
          </a:prstGeom>
        </p:spPr>
      </p:pic>
      <p:pic>
        <p:nvPicPr>
          <p:cNvPr id="46" name="Image 45" descr="Une image contenant Police, blanc, Graphique, logo&#10;&#10;Le contenu généré par l’IA peut être incorrect.">
            <a:extLst>
              <a:ext uri="{FF2B5EF4-FFF2-40B4-BE49-F238E27FC236}">
                <a16:creationId xmlns:a16="http://schemas.microsoft.com/office/drawing/2014/main" id="{570FD79F-2AC5-798E-8944-A0DA11F541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85" y="3700605"/>
            <a:ext cx="1692341" cy="7232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8" name="Graphique 47">
            <a:extLst>
              <a:ext uri="{FF2B5EF4-FFF2-40B4-BE49-F238E27FC236}">
                <a16:creationId xmlns:a16="http://schemas.microsoft.com/office/drawing/2014/main" id="{BA18B2F2-6723-4D83-0156-07477761A1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690638" y="3257109"/>
            <a:ext cx="2389143" cy="1688680"/>
          </a:xfrm>
          <a:prstGeom prst="rect">
            <a:avLst/>
          </a:prstGeom>
        </p:spPr>
      </p:pic>
      <p:pic>
        <p:nvPicPr>
          <p:cNvPr id="50" name="Image 49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2EEAA0AE-4B4E-07F3-084A-96EE2E5088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07" y="3645328"/>
            <a:ext cx="1326360" cy="9419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7" name="Image 5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3C0351C-8D77-85F8-4B3C-EBAC8269427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05" y="4654826"/>
            <a:ext cx="922760" cy="309760"/>
          </a:xfrm>
          <a:prstGeom prst="rect">
            <a:avLst/>
          </a:prstGeom>
        </p:spPr>
      </p:pic>
      <p:pic>
        <p:nvPicPr>
          <p:cNvPr id="59" name="Image 58" descr="Une image contenant Police, texte, symbole, logo&#10;&#10;Le contenu généré par l’IA peut être incorrect.">
            <a:extLst>
              <a:ext uri="{FF2B5EF4-FFF2-40B4-BE49-F238E27FC236}">
                <a16:creationId xmlns:a16="http://schemas.microsoft.com/office/drawing/2014/main" id="{AD10A299-C5EB-903C-A010-431D1843F0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55" y="4669870"/>
            <a:ext cx="732854" cy="3314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FB5698-C724-17F3-F5F9-B39D79274F32}"/>
              </a:ext>
            </a:extLst>
          </p:cNvPr>
          <p:cNvSpPr txBox="1"/>
          <p:nvPr/>
        </p:nvSpPr>
        <p:spPr>
          <a:xfrm>
            <a:off x="13960" y="553721"/>
            <a:ext cx="1219200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ILS NOUS FONT CONFIANCE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3C27F7A-8392-2C6A-BBA3-1EF4B2163DE1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1843070-DF80-E7CE-4946-E8CA7154B7C7}"/>
              </a:ext>
            </a:extLst>
          </p:cNvPr>
          <p:cNvCxnSpPr>
            <a:cxnSpLocks/>
          </p:cNvCxnSpPr>
          <p:nvPr/>
        </p:nvCxnSpPr>
        <p:spPr>
          <a:xfrm>
            <a:off x="1868635" y="1305981"/>
            <a:ext cx="8515996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F7E6F8D-E9DE-F6B9-E7B2-E69F4268686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074" y="5227920"/>
            <a:ext cx="1104569" cy="606735"/>
          </a:xfrm>
          <a:prstGeom prst="rect">
            <a:avLst/>
          </a:prstGeom>
        </p:spPr>
      </p:pic>
      <p:pic>
        <p:nvPicPr>
          <p:cNvPr id="15" name="Image 14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C1C04C19-F8EF-99E9-290E-EF565EBD3C7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323" y="5792510"/>
            <a:ext cx="897524" cy="643824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0FE0D999-8F6D-1E7E-CCC0-548F68C049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599864" y="5792510"/>
            <a:ext cx="1040534" cy="695909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88500DE6-3DCF-7285-3C1D-9919962748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678935" y="3075784"/>
            <a:ext cx="719551" cy="719551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2551A9C7-0C0F-9F1E-3CD1-D091326D35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730464" y="1755756"/>
            <a:ext cx="420779" cy="517352"/>
          </a:xfrm>
          <a:prstGeom prst="rect">
            <a:avLst/>
          </a:prstGeom>
        </p:spPr>
      </p:pic>
      <p:pic>
        <p:nvPicPr>
          <p:cNvPr id="33" name="Graphique 32">
            <a:extLst>
              <a:ext uri="{FF2B5EF4-FFF2-40B4-BE49-F238E27FC236}">
                <a16:creationId xmlns:a16="http://schemas.microsoft.com/office/drawing/2014/main" id="{13BFB284-A3E1-A635-DA16-03C0DCFA65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48507" y="5389606"/>
            <a:ext cx="1014130" cy="274221"/>
          </a:xfrm>
          <a:prstGeom prst="rect">
            <a:avLst/>
          </a:prstGeom>
        </p:spPr>
      </p:pic>
      <p:pic>
        <p:nvPicPr>
          <p:cNvPr id="37" name="Image 36" descr="Une image contenant Police, logo, Graphique, symbole&#10;&#10;Le contenu généré par l’IA peut être incorrect.">
            <a:extLst>
              <a:ext uri="{FF2B5EF4-FFF2-40B4-BE49-F238E27FC236}">
                <a16:creationId xmlns:a16="http://schemas.microsoft.com/office/drawing/2014/main" id="{90A482F0-C4E9-365B-69BB-3283AC36BA6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t="22811" r="8156" b="24729"/>
          <a:stretch>
            <a:fillRect/>
          </a:stretch>
        </p:blipFill>
        <p:spPr>
          <a:xfrm>
            <a:off x="4501100" y="5897649"/>
            <a:ext cx="884622" cy="5421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4" name="Image 43" descr="Une image contenant Police, typographie, texte, calligraphie&#10;&#10;Le contenu généré par l’IA peut être incorrect.">
            <a:extLst>
              <a:ext uri="{FF2B5EF4-FFF2-40B4-BE49-F238E27FC236}">
                <a16:creationId xmlns:a16="http://schemas.microsoft.com/office/drawing/2014/main" id="{C894318B-C344-8F26-0600-B4D2CF76BB1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51" y="5325016"/>
            <a:ext cx="2040920" cy="442199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46775125-D0EF-BE9B-336A-8AA30A7BC4D5}"/>
              </a:ext>
            </a:extLst>
          </p:cNvPr>
          <p:cNvCxnSpPr>
            <a:cxnSpLocks/>
          </p:cNvCxnSpPr>
          <p:nvPr/>
        </p:nvCxnSpPr>
        <p:spPr>
          <a:xfrm>
            <a:off x="1882490" y="6600143"/>
            <a:ext cx="8515996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53" descr="Une image contenant texte, Police, noir, Graphique&#10;&#10;Le contenu généré par l’IA peut être incorrect.">
            <a:extLst>
              <a:ext uri="{FF2B5EF4-FFF2-40B4-BE49-F238E27FC236}">
                <a16:creationId xmlns:a16="http://schemas.microsoft.com/office/drawing/2014/main" id="{0B549E5B-FBEC-8E19-EB6B-F5122CB140C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477" y="5270396"/>
            <a:ext cx="3999376" cy="5251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E5010C9-3E77-3EA5-DC00-8BAFF6282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329" y="5677682"/>
            <a:ext cx="1463451" cy="102441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ogle Black Logo PNG Vector (SVG) Free Download">
            <a:extLst>
              <a:ext uri="{FF2B5EF4-FFF2-40B4-BE49-F238E27FC236}">
                <a16:creationId xmlns:a16="http://schemas.microsoft.com/office/drawing/2014/main" id="{CACA4790-8FB1-30AB-612F-88F409240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1" b="33497"/>
          <a:stretch>
            <a:fillRect/>
          </a:stretch>
        </p:blipFill>
        <p:spPr bwMode="auto">
          <a:xfrm>
            <a:off x="5718204" y="5915500"/>
            <a:ext cx="1316355" cy="4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S-YOUTUBE-NOIR - Folie Urbaine">
            <a:extLst>
              <a:ext uri="{FF2B5EF4-FFF2-40B4-BE49-F238E27FC236}">
                <a16:creationId xmlns:a16="http://schemas.microsoft.com/office/drawing/2014/main" id="{62C05811-68B5-96F8-3AF3-32009E9D3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7" b="13578"/>
          <a:stretch>
            <a:fillRect/>
          </a:stretch>
        </p:blipFill>
        <p:spPr bwMode="auto">
          <a:xfrm>
            <a:off x="9743863" y="4224550"/>
            <a:ext cx="704237" cy="51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SCRIPTOCLAP - Pyramide Distribution">
            <a:extLst>
              <a:ext uri="{FF2B5EF4-FFF2-40B4-BE49-F238E27FC236}">
                <a16:creationId xmlns:a16="http://schemas.microsoft.com/office/drawing/2014/main" id="{15D5247B-FDDE-5FA5-670C-201F1C1A289F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343902" y="4549478"/>
            <a:ext cx="1342464" cy="5156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age 6" descr="Ad Vitam Distribution — Wikipédia">
            <a:extLst>
              <a:ext uri="{FF2B5EF4-FFF2-40B4-BE49-F238E27FC236}">
                <a16:creationId xmlns:a16="http://schemas.microsoft.com/office/drawing/2014/main" id="{B3AFFDA0-B2AA-D6EA-1B43-8CF504ACECC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314764" y="3905863"/>
            <a:ext cx="1131796" cy="424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Image 12" descr="Condor Distribution | Paris">
            <a:extLst>
              <a:ext uri="{FF2B5EF4-FFF2-40B4-BE49-F238E27FC236}">
                <a16:creationId xmlns:a16="http://schemas.microsoft.com/office/drawing/2014/main" id="{DC7EAE0B-131D-B429-F88B-3A8A06ECA370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245379" y="3690937"/>
            <a:ext cx="854450" cy="7423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Image 8" descr="Gaumont — Wikipédia">
            <a:extLst>
              <a:ext uri="{FF2B5EF4-FFF2-40B4-BE49-F238E27FC236}">
                <a16:creationId xmlns:a16="http://schemas.microsoft.com/office/drawing/2014/main" id="{26588FA9-FF4B-200F-95D1-293B8D05F46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729156" y="4536205"/>
            <a:ext cx="1390024" cy="5488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D6A16A-375F-5376-0463-972D7EB7E27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946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35075-837C-EAD3-7720-40B8EE735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0EF82F0-6FEC-C30F-3E72-88D594047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4901" y="5462361"/>
            <a:ext cx="2805405" cy="365125"/>
          </a:xfrm>
        </p:spPr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6996BC3D-EDF6-21C3-5636-09B38F107FAA}"/>
              </a:ext>
            </a:extLst>
          </p:cNvPr>
          <p:cNvSpPr txBox="1"/>
          <p:nvPr/>
        </p:nvSpPr>
        <p:spPr>
          <a:xfrm>
            <a:off x="4057200" y="4890157"/>
            <a:ext cx="2969873" cy="85005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</a:rPr>
              <a:t>Directeur général</a:t>
            </a: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</a:rPr>
              <a:t>Thibault Jacques</a:t>
            </a: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thibault.jacques</a:t>
            </a:r>
            <a:r>
              <a:rPr sz="1304">
                <a:latin typeface="Oswald" pitchFamily="2" charset="77"/>
                <a:cs typeface="Verdan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@mk2.com</a:t>
            </a:r>
            <a:endParaRPr sz="1304">
              <a:latin typeface="Oswald" pitchFamily="2" charset="77"/>
              <a:cs typeface="Verdana"/>
            </a:endParaRP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endParaRPr lang="fr-FR" sz="1304">
              <a:latin typeface="Oswald" pitchFamily="2" charset="77"/>
              <a:cs typeface="Verdana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5C24D785-16A0-9B18-7726-9E68E542B3B6}"/>
              </a:ext>
            </a:extLst>
          </p:cNvPr>
          <p:cNvSpPr txBox="1"/>
          <p:nvPr/>
        </p:nvSpPr>
        <p:spPr>
          <a:xfrm>
            <a:off x="6479294" y="4669941"/>
            <a:ext cx="2969873" cy="85005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endParaRPr lang="fr-FR" sz="1304">
              <a:latin typeface="Oswald" pitchFamily="2" charset="77"/>
              <a:cs typeface="Verdana"/>
            </a:endParaRP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</a:rPr>
              <a:t>Directrice commerciale</a:t>
            </a: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</a:rPr>
              <a:t>Anne-Cécile Aucomte</a:t>
            </a: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anne-cécile.aucomte@mk2.com</a:t>
            </a:r>
            <a:r>
              <a:rPr lang="fr-FR" sz="1304">
                <a:latin typeface="Oswald" pitchFamily="2" charset="77"/>
                <a:cs typeface="Verdana"/>
              </a:rPr>
              <a:t>   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6D1814D-EF7A-F631-E674-CAE6B74660E9}"/>
              </a:ext>
            </a:extLst>
          </p:cNvPr>
          <p:cNvSpPr txBox="1"/>
          <p:nvPr/>
        </p:nvSpPr>
        <p:spPr>
          <a:xfrm>
            <a:off x="9222126" y="4678212"/>
            <a:ext cx="2969873" cy="84178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endParaRPr lang="fr-FR" sz="1304">
              <a:latin typeface="Oswald" pitchFamily="2" charset="77"/>
              <a:cs typeface="Verdana"/>
            </a:endParaRP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</a:rPr>
              <a:t>Directrice régie médias</a:t>
            </a: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</a:rPr>
              <a:t>Stéphanie Laroque </a:t>
            </a:r>
          </a:p>
          <a:p>
            <a:pPr marL="7701" defTabSz="554478">
              <a:spcBef>
                <a:spcPts val="21"/>
              </a:spcBef>
            </a:pPr>
            <a:r>
              <a:rPr lang="fr-FR" sz="1304">
                <a:latin typeface="Oswald" pitchFamily="2" charset="77"/>
                <a:cs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stephanie.laroque@mk2.com</a:t>
            </a:r>
            <a:r>
              <a:rPr lang="fr-FR" sz="1304">
                <a:latin typeface="Oswald" pitchFamily="2" charset="77"/>
                <a:cs typeface="Verdana"/>
              </a:rPr>
              <a:t> </a:t>
            </a:r>
            <a:endParaRPr sz="1304">
              <a:latin typeface="Oswald" pitchFamily="2" charset="77"/>
              <a:cs typeface="Verdana"/>
            </a:endParaRPr>
          </a:p>
        </p:txBody>
      </p:sp>
      <p:pic>
        <p:nvPicPr>
          <p:cNvPr id="4" name="Image 3" descr="Une image contenant intérieur, mur, plafond, rouge&#10;&#10;Le contenu généré par l’IA peut être incorrect.">
            <a:extLst>
              <a:ext uri="{FF2B5EF4-FFF2-40B4-BE49-F238E27FC236}">
                <a16:creationId xmlns:a16="http://schemas.microsoft.com/office/drawing/2014/main" id="{C403DAAB-520A-9877-A106-F3A8331D0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5" b="22906"/>
          <a:stretch/>
        </p:blipFill>
        <p:spPr>
          <a:xfrm>
            <a:off x="0" y="0"/>
            <a:ext cx="12191999" cy="4532244"/>
          </a:xfrm>
          <a:prstGeom prst="rect">
            <a:avLst/>
          </a:prstGeom>
        </p:spPr>
      </p:pic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8BDA07AC-0E8A-0315-F716-26DB18B134F8}"/>
              </a:ext>
            </a:extLst>
          </p:cNvPr>
          <p:cNvSpPr txBox="1">
            <a:spLocks/>
          </p:cNvSpPr>
          <p:nvPr/>
        </p:nvSpPr>
        <p:spPr>
          <a:xfrm>
            <a:off x="8924901" y="6532631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
              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0E017620-9147-1F16-2427-406DC62BFAA7}"/>
              </a:ext>
            </a:extLst>
          </p:cNvPr>
          <p:cNvSpPr txBox="1"/>
          <p:nvPr/>
        </p:nvSpPr>
        <p:spPr>
          <a:xfrm>
            <a:off x="4057200" y="5870487"/>
            <a:ext cx="2969873" cy="85005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</a:rPr>
              <a:t>Directrice clientèle marques</a:t>
            </a: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</a:rPr>
              <a:t>Axelle Servais</a:t>
            </a: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axelle.servais</a:t>
            </a:r>
            <a:r>
              <a:rPr sz="1304">
                <a:latin typeface="Oswald" pitchFamily="2" charset="77"/>
                <a:cs typeface="Verdan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@mk2.com</a:t>
            </a:r>
            <a:endParaRPr sz="1304">
              <a:latin typeface="Oswald" pitchFamily="2" charset="77"/>
              <a:cs typeface="Verdana"/>
            </a:endParaRP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endParaRPr lang="fr-FR" sz="1304">
              <a:latin typeface="Oswald" pitchFamily="2" charset="77"/>
              <a:cs typeface="Verdana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2F449C45-5719-8C65-928B-9413664D6A95}"/>
              </a:ext>
            </a:extLst>
          </p:cNvPr>
          <p:cNvSpPr txBox="1"/>
          <p:nvPr/>
        </p:nvSpPr>
        <p:spPr>
          <a:xfrm>
            <a:off x="6479294" y="5650271"/>
            <a:ext cx="2969873" cy="850054"/>
          </a:xfrm>
          <a:prstGeom prst="rect">
            <a:avLst/>
          </a:prstGeom>
        </p:spPr>
        <p:txBody>
          <a:bodyPr vert="horz" wrap="square" lIns="0" tIns="7316" rIns="0" bIns="0" rtlCol="0" anchor="t">
            <a:spAutoFit/>
          </a:bodyPr>
          <a:lstStyle/>
          <a:p>
            <a:pPr marL="7620" marR="255270" defTabSz="554453">
              <a:lnSpc>
                <a:spcPct val="101200"/>
              </a:lnSpc>
              <a:spcBef>
                <a:spcPts val="59"/>
              </a:spcBef>
            </a:pPr>
            <a:endParaRPr lang="fr-FR" sz="1304">
              <a:latin typeface="Oswald" pitchFamily="2" charset="77"/>
              <a:cs typeface="Verdana"/>
            </a:endParaRPr>
          </a:p>
          <a:p>
            <a:pPr marL="7620" marR="255270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</a:rPr>
              <a:t>Cheffe de projet cinéma</a:t>
            </a:r>
          </a:p>
          <a:p>
            <a:pPr marL="7620" marR="255270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</a:rPr>
              <a:t>Pauline </a:t>
            </a:r>
            <a:r>
              <a:rPr lang="fr-FR" sz="1304" err="1">
                <a:latin typeface="Oswald" pitchFamily="2" charset="77"/>
                <a:cs typeface="Verdana"/>
              </a:rPr>
              <a:t>Petitallot</a:t>
            </a:r>
            <a:r>
              <a:rPr lang="fr-FR" sz="1304">
                <a:latin typeface="Oswald" pitchFamily="2" charset="77"/>
                <a:cs typeface="Verdana"/>
              </a:rPr>
              <a:t> </a:t>
            </a:r>
          </a:p>
          <a:p>
            <a:pPr marL="7620" marR="255270" defTabSz="554453">
              <a:lnSpc>
                <a:spcPct val="101200"/>
              </a:lnSpc>
              <a:spcBef>
                <a:spcPts val="59"/>
              </a:spcBef>
            </a:pPr>
            <a:r>
              <a:rPr lang="fr-FR" sz="1300">
                <a:latin typeface="Oswald"/>
                <a:cs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pauline.petitallot@mk2.com</a:t>
            </a:r>
            <a:r>
              <a:rPr lang="fr-FR" sz="1300">
                <a:latin typeface="Oswald"/>
                <a:cs typeface="Verdana"/>
              </a:rPr>
              <a:t>   </a:t>
            </a: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DE8A5F7-B9B4-0A58-3035-C49D52C0ED30}"/>
              </a:ext>
            </a:extLst>
          </p:cNvPr>
          <p:cNvSpPr txBox="1"/>
          <p:nvPr/>
        </p:nvSpPr>
        <p:spPr>
          <a:xfrm>
            <a:off x="9222126" y="5658542"/>
            <a:ext cx="2969873" cy="84178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endParaRPr lang="fr-FR" sz="1304">
              <a:latin typeface="Oswald" pitchFamily="2" charset="77"/>
              <a:cs typeface="Verdana"/>
            </a:endParaRP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</a:rPr>
              <a:t>Responsable clientèle culture et partenariats </a:t>
            </a:r>
          </a:p>
          <a:p>
            <a:pPr marL="7701" marR="255279" defTabSz="554453">
              <a:lnSpc>
                <a:spcPct val="101200"/>
              </a:lnSpc>
              <a:spcBef>
                <a:spcPts val="59"/>
              </a:spcBef>
            </a:pPr>
            <a:r>
              <a:rPr lang="fr-FR" sz="1304">
                <a:latin typeface="Oswald" pitchFamily="2" charset="77"/>
                <a:cs typeface="Verdana"/>
              </a:rPr>
              <a:t>Justine Roux</a:t>
            </a:r>
          </a:p>
          <a:p>
            <a:pPr marL="7701" defTabSz="554478">
              <a:spcBef>
                <a:spcPts val="21"/>
              </a:spcBef>
            </a:pPr>
            <a:r>
              <a:rPr lang="fr-FR" sz="1304">
                <a:latin typeface="Oswald" pitchFamily="2" charset="77"/>
                <a:cs typeface="Verda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justine.roux@mk2.com</a:t>
            </a:r>
            <a:r>
              <a:rPr lang="fr-FR" sz="1304">
                <a:latin typeface="Oswald" pitchFamily="2" charset="77"/>
                <a:cs typeface="Verdana"/>
              </a:rPr>
              <a:t> </a:t>
            </a:r>
            <a:endParaRPr sz="1304">
              <a:latin typeface="Oswald" pitchFamily="2" charset="77"/>
              <a:cs typeface="Verdan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3DFD98-F61B-15E5-4449-E723E2FC0C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" y="4543425"/>
            <a:ext cx="209550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07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1C13E-DA64-7962-DB63-71801F80B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BBA582-9E9D-2600-3AE5-539CE7DDE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pic>
        <p:nvPicPr>
          <p:cNvPr id="11" name="Image 10" descr="Une image contenant logo, Graphiqu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7E07727A-516A-5253-1FFD-DBD854036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41394" r="16789" b="40669"/>
          <a:stretch>
            <a:fillRect/>
          </a:stretch>
        </p:blipFill>
        <p:spPr>
          <a:xfrm>
            <a:off x="4439510" y="4585852"/>
            <a:ext cx="3327054" cy="509159"/>
          </a:xfrm>
          <a:prstGeom prst="rect">
            <a:avLst/>
          </a:prstGeom>
        </p:spPr>
      </p:pic>
      <p:pic>
        <p:nvPicPr>
          <p:cNvPr id="20" name="Image 19" descr="Une image contenant noir, capture d’écran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3FD0FB8-A0A3-5E0B-0461-87EFD53F0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729" y="2382286"/>
            <a:ext cx="1055674" cy="10556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CFFEC0-4DFF-EA0F-F5C5-E613A293F675}"/>
              </a:ext>
            </a:extLst>
          </p:cNvPr>
          <p:cNvSpPr txBox="1"/>
          <p:nvPr/>
        </p:nvSpPr>
        <p:spPr>
          <a:xfrm>
            <a:off x="13960" y="553721"/>
            <a:ext cx="12178040" cy="8679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DES LABELS ÉDITORIAUX PRESCRIPTEURS </a:t>
            </a:r>
            <a:br>
              <a:rPr lang="fr-FR" sz="2800" b="1">
                <a:latin typeface="Oswald" pitchFamily="2" charset="77"/>
              </a:rPr>
            </a:br>
            <a:r>
              <a:rPr lang="fr-FR" sz="2800" b="1">
                <a:latin typeface="Oswald" pitchFamily="2" charset="77"/>
              </a:rPr>
              <a:t>POUR TOUCHER TOUTES LES COMMUNAUTÉS DE LA CULTURE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E1D7C99-5E79-B2AB-B640-8DB4AAEDF709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5F66FA5-0809-0973-134F-0DA090C78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846BEE-8164-6F2D-15D9-038987C08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131" y="2644559"/>
            <a:ext cx="1581150" cy="590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2DB6BB-09DD-5B87-084A-1DE1FFCCC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919" y="2462578"/>
            <a:ext cx="1274420" cy="79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8E068B-E94A-FA55-B9C3-1FB7D3ABF5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4116" y="3512302"/>
            <a:ext cx="1253661" cy="8704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88DCB8-637B-10C7-9974-DFA33C5FFA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8359" y="3125804"/>
            <a:ext cx="2426093" cy="13683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167F15-CBDE-E5A9-4C82-F09802CE6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7771" y="3313094"/>
            <a:ext cx="13525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41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1966E-F0D7-17CB-942C-762F40D40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BB77FBE-EC4D-5AB1-4E6A-966B5B51B1E0}"/>
              </a:ext>
            </a:extLst>
          </p:cNvPr>
          <p:cNvCxnSpPr>
            <a:cxnSpLocks/>
          </p:cNvCxnSpPr>
          <p:nvPr/>
        </p:nvCxnSpPr>
        <p:spPr>
          <a:xfrm>
            <a:off x="5657330" y="4311306"/>
            <a:ext cx="6750779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E4719A8-2BFB-3910-5484-EFB302EC9670}"/>
              </a:ext>
            </a:extLst>
          </p:cNvPr>
          <p:cNvCxnSpPr>
            <a:cxnSpLocks/>
          </p:cNvCxnSpPr>
          <p:nvPr/>
        </p:nvCxnSpPr>
        <p:spPr>
          <a:xfrm flipV="1">
            <a:off x="-92115" y="2872372"/>
            <a:ext cx="9472322" cy="1108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91861D13-C550-9A5F-3488-C6537FBA21DC}"/>
              </a:ext>
            </a:extLst>
          </p:cNvPr>
          <p:cNvSpPr txBox="1"/>
          <p:nvPr/>
        </p:nvSpPr>
        <p:spPr>
          <a:xfrm>
            <a:off x="2694720" y="1867794"/>
            <a:ext cx="201437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latin typeface="Oswald"/>
              </a:rPr>
              <a:t>350K+ </a:t>
            </a:r>
            <a:endParaRPr lang="fr-FR" sz="3600" b="1">
              <a:latin typeface="Neue Haas Grotesk Text Pro"/>
            </a:endParaRPr>
          </a:p>
          <a:p>
            <a:r>
              <a:rPr lang="en-US" sz="1200">
                <a:latin typeface="Oswald"/>
              </a:rPr>
              <a:t>Followers </a:t>
            </a:r>
            <a:r>
              <a:rPr lang="en-US" sz="1200" err="1">
                <a:latin typeface="Oswald"/>
              </a:rPr>
              <a:t>cumulés</a:t>
            </a:r>
            <a:r>
              <a:rPr lang="en-US" sz="1200">
                <a:latin typeface="Oswald"/>
              </a:rPr>
              <a:t> </a:t>
            </a:r>
            <a:br>
              <a:rPr lang="en-US" sz="1200">
                <a:latin typeface="Oswald"/>
              </a:rPr>
            </a:br>
            <a:r>
              <a:rPr lang="en-US" sz="1200">
                <a:latin typeface="Oswald"/>
              </a:rPr>
              <a:t>réseaux </a:t>
            </a:r>
            <a:r>
              <a:rPr lang="en-US" sz="1200" err="1">
                <a:latin typeface="Oswald"/>
              </a:rPr>
              <a:t>sociaux</a:t>
            </a:r>
            <a:endParaRPr lang="fr-FR" sz="12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E9DFFB-3817-1842-8E19-8EEADD6A2ED2}"/>
              </a:ext>
            </a:extLst>
          </p:cNvPr>
          <p:cNvSpPr txBox="1"/>
          <p:nvPr/>
        </p:nvSpPr>
        <p:spPr>
          <a:xfrm>
            <a:off x="7408355" y="1841452"/>
            <a:ext cx="199500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600" b="1">
                <a:latin typeface="Oswald"/>
              </a:rPr>
              <a:t>10M+</a:t>
            </a:r>
            <a:endParaRPr lang="fr-FR" sz="3600">
              <a:latin typeface="Neue Haas Grotesk Text Pro"/>
            </a:endParaRPr>
          </a:p>
          <a:p>
            <a:pPr algn="r"/>
            <a:r>
              <a:rPr lang="en-US" sz="1200">
                <a:latin typeface="Oswald"/>
              </a:rPr>
              <a:t>Reach moyen </a:t>
            </a:r>
          </a:p>
          <a:p>
            <a:pPr algn="r"/>
            <a:r>
              <a:rPr lang="en-US" sz="1200">
                <a:latin typeface="Oswald"/>
              </a:rPr>
              <a:t>par </a:t>
            </a:r>
            <a:r>
              <a:rPr lang="en-US" sz="1200" err="1">
                <a:latin typeface="Oswald"/>
              </a:rPr>
              <a:t>mois</a:t>
            </a:r>
            <a:r>
              <a:rPr lang="en-US" sz="1200">
                <a:latin typeface="Oswald"/>
              </a:rPr>
              <a:t> sur les RS</a:t>
            </a:r>
            <a:endParaRPr lang="fr-FR" sz="12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8513C10-C273-FF41-B990-C3EB2926DB76}"/>
              </a:ext>
            </a:extLst>
          </p:cNvPr>
          <p:cNvSpPr txBox="1"/>
          <p:nvPr/>
        </p:nvSpPr>
        <p:spPr>
          <a:xfrm>
            <a:off x="5619124" y="3472536"/>
            <a:ext cx="151319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latin typeface="Oswald"/>
              </a:rPr>
              <a:t>300K+</a:t>
            </a:r>
            <a:endParaRPr lang="fr-FR" sz="3600">
              <a:latin typeface="Neue Haas Grotesk Text Pro"/>
            </a:endParaRPr>
          </a:p>
          <a:p>
            <a:r>
              <a:rPr lang="en-US" sz="1200">
                <a:latin typeface="Oswald"/>
              </a:rPr>
              <a:t>Opt-in newsletters</a:t>
            </a:r>
            <a:endParaRPr lang="fr-FR" sz="12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A52376-7C61-0795-9807-F4072F9B9674}"/>
              </a:ext>
            </a:extLst>
          </p:cNvPr>
          <p:cNvSpPr txBox="1"/>
          <p:nvPr/>
        </p:nvSpPr>
        <p:spPr>
          <a:xfrm>
            <a:off x="13960" y="553721"/>
            <a:ext cx="1217804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PARLEZ À DES COMMUNAUTÉS PRESCRIPTRICES ET ENGAGÉES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6CB07E1-DD3A-33B1-4F1A-FEB1A052D1A2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F529145-AF77-A414-AF3E-60B7279276C2}"/>
              </a:ext>
            </a:extLst>
          </p:cNvPr>
          <p:cNvSpPr txBox="1"/>
          <p:nvPr/>
        </p:nvSpPr>
        <p:spPr>
          <a:xfrm>
            <a:off x="2694720" y="4408061"/>
            <a:ext cx="203738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latin typeface="Oswald"/>
              </a:rPr>
              <a:t>510K+</a:t>
            </a:r>
            <a:endParaRPr lang="fr-FR" sz="3600">
              <a:latin typeface="Neue Haas Grotesk Text Pro"/>
            </a:endParaRPr>
          </a:p>
          <a:p>
            <a:r>
              <a:rPr lang="en-US" sz="1200" err="1">
                <a:latin typeface="Oswald"/>
              </a:rPr>
              <a:t>Visiteurs</a:t>
            </a:r>
            <a:r>
              <a:rPr lang="en-US" sz="1200">
                <a:latin typeface="Oswald"/>
              </a:rPr>
              <a:t> </a:t>
            </a:r>
            <a:r>
              <a:rPr lang="en-US" sz="1200" err="1">
                <a:latin typeface="Oswald"/>
              </a:rPr>
              <a:t>uniques</a:t>
            </a:r>
            <a:r>
              <a:rPr lang="en-US" sz="1200">
                <a:latin typeface="Oswald"/>
              </a:rPr>
              <a:t> </a:t>
            </a:r>
            <a:br>
              <a:rPr lang="en-US" sz="1200">
                <a:latin typeface="Oswald"/>
              </a:rPr>
            </a:br>
            <a:r>
              <a:rPr lang="en-US" sz="1200">
                <a:latin typeface="Oswald"/>
              </a:rPr>
              <a:t>moyen par </a:t>
            </a:r>
            <a:r>
              <a:rPr lang="en-US" sz="1200" err="1">
                <a:latin typeface="Oswald"/>
              </a:rPr>
              <a:t>mois</a:t>
            </a:r>
            <a:endParaRPr lang="en-US" sz="1200">
              <a:latin typeface="Oswald"/>
            </a:endParaRPr>
          </a:p>
          <a:p>
            <a:r>
              <a:rPr lang="en-US" sz="1200">
                <a:latin typeface="Oswald"/>
              </a:rPr>
              <a:t>sur </a:t>
            </a:r>
            <a:r>
              <a:rPr lang="en-US" sz="1200" err="1">
                <a:latin typeface="Oswald"/>
              </a:rPr>
              <a:t>nos</a:t>
            </a:r>
            <a:r>
              <a:rPr lang="en-US" sz="1200">
                <a:latin typeface="Oswald"/>
              </a:rPr>
              <a:t> sites </a:t>
            </a:r>
            <a:endParaRPr lang="fr-FR" sz="120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6A483A2-D75B-9EEC-3F91-ED87E7F056FD}"/>
              </a:ext>
            </a:extLst>
          </p:cNvPr>
          <p:cNvCxnSpPr>
            <a:cxnSpLocks/>
          </p:cNvCxnSpPr>
          <p:nvPr/>
        </p:nvCxnSpPr>
        <p:spPr>
          <a:xfrm>
            <a:off x="-855536" y="5608390"/>
            <a:ext cx="10364322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D775F71C-E0E7-DF79-E161-F79248D40447}"/>
              </a:ext>
            </a:extLst>
          </p:cNvPr>
          <p:cNvSpPr txBox="1"/>
          <p:nvPr/>
        </p:nvSpPr>
        <p:spPr>
          <a:xfrm>
            <a:off x="7536934" y="4592727"/>
            <a:ext cx="199500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600" b="1">
                <a:latin typeface="Oswald"/>
              </a:rPr>
              <a:t>4M+</a:t>
            </a:r>
            <a:endParaRPr lang="fr-FR" sz="3600">
              <a:latin typeface="Neue Haas Grotesk Text Pro"/>
            </a:endParaRPr>
          </a:p>
          <a:p>
            <a:pPr algn="r"/>
            <a:r>
              <a:rPr lang="en-US" sz="1200" err="1">
                <a:latin typeface="Oswald"/>
              </a:rPr>
              <a:t>Spectateurs</a:t>
            </a:r>
            <a:r>
              <a:rPr lang="en-US" sz="1200">
                <a:latin typeface="Oswald"/>
              </a:rPr>
              <a:t> </a:t>
            </a:r>
            <a:r>
              <a:rPr lang="en-US" sz="1200" err="1">
                <a:latin typeface="Oswald"/>
              </a:rPr>
              <a:t>en</a:t>
            </a:r>
            <a:r>
              <a:rPr lang="en-US" sz="1200">
                <a:latin typeface="Oswald"/>
              </a:rPr>
              <a:t> salles</a:t>
            </a:r>
            <a:br>
              <a:rPr lang="en-US" sz="1200">
                <a:latin typeface="Oswald"/>
              </a:rPr>
            </a:br>
            <a:r>
              <a:rPr lang="en-US" sz="1200">
                <a:latin typeface="Oswald"/>
              </a:rPr>
              <a:t>par an</a:t>
            </a:r>
            <a:endParaRPr lang="fr-FR" sz="12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6973AFD-3A57-2027-1AB9-CADD88097A6B}"/>
              </a:ext>
            </a:extLst>
          </p:cNvPr>
          <p:cNvSpPr txBox="1"/>
          <p:nvPr/>
        </p:nvSpPr>
        <p:spPr>
          <a:xfrm>
            <a:off x="0" y="624440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000" i="1"/>
              <a:t>Source : réseaux sociaux du groupe mk2 et Google Analytics. </a:t>
            </a:r>
            <a:br>
              <a:rPr lang="fr-FR" sz="1000" i="1"/>
            </a:br>
            <a:r>
              <a:rPr lang="fr-FR" sz="1000" i="1"/>
              <a:t>Cumul communautés sociales toutes plateformes. Août 2025 (hors </a:t>
            </a:r>
            <a:r>
              <a:rPr lang="fr-FR" sz="1000" i="1" err="1"/>
              <a:t>Letterboxd</a:t>
            </a:r>
            <a:r>
              <a:rPr lang="fr-FR" sz="1000" i="1"/>
              <a:t>)</a:t>
            </a:r>
            <a:endParaRPr lang="fr-FR" sz="1000" i="1" spc="51">
              <a:ea typeface="+mn-lt"/>
              <a:cs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27C7B7-9049-9231-7D1C-97F957FCD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33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40DBD-9E37-59C5-4EE1-F0C2BC7CF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29AF80-1C6B-42B0-CE3C-8C899AA3528C}"/>
              </a:ext>
            </a:extLst>
          </p:cNvPr>
          <p:cNvSpPr txBox="1"/>
          <p:nvPr/>
        </p:nvSpPr>
        <p:spPr>
          <a:xfrm>
            <a:off x="13960" y="553721"/>
            <a:ext cx="12178040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>
                <a:latin typeface="Oswald" pitchFamily="2" charset="77"/>
              </a:rPr>
              <a:t>NOTRE AUDIENCE CŒUR DE CIBLE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02565D-07E5-F5B8-61B4-280388E0F466}"/>
              </a:ext>
            </a:extLst>
          </p:cNvPr>
          <p:cNvSpPr txBox="1"/>
          <p:nvPr/>
        </p:nvSpPr>
        <p:spPr>
          <a:xfrm>
            <a:off x="8610177" y="4715566"/>
            <a:ext cx="242911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fr-FR" sz="2400" b="1" spc="51">
                <a:latin typeface="Oswald" pitchFamily="2" charset="77"/>
                <a:ea typeface="+mn-lt"/>
                <a:cs typeface="+mn-lt"/>
              </a:rPr>
              <a:t>CONFIANCE</a:t>
            </a:r>
          </a:p>
          <a:p>
            <a:r>
              <a:rPr lang="fr-FR" sz="1200"/>
              <a:t>forte dans nos </a:t>
            </a:r>
          </a:p>
          <a:p>
            <a:r>
              <a:rPr lang="fr-FR" sz="1200"/>
              <a:t>programmations </a:t>
            </a:r>
          </a:p>
          <a:p>
            <a:r>
              <a:rPr lang="fr-FR" sz="1200"/>
              <a:t>et nos médias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33DE4A2-0344-51F7-7104-DF14085FD33F}"/>
              </a:ext>
            </a:extLst>
          </p:cNvPr>
          <p:cNvCxnSpPr>
            <a:cxnSpLocks/>
          </p:cNvCxnSpPr>
          <p:nvPr/>
        </p:nvCxnSpPr>
        <p:spPr>
          <a:xfrm>
            <a:off x="8625907" y="4774396"/>
            <a:ext cx="0" cy="872453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F9AC91AF-29A7-5DAD-74EE-983F4A1ACB00}"/>
              </a:ext>
            </a:extLst>
          </p:cNvPr>
          <p:cNvSpPr txBox="1"/>
          <p:nvPr/>
        </p:nvSpPr>
        <p:spPr>
          <a:xfrm>
            <a:off x="8610177" y="3739883"/>
            <a:ext cx="174977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fr-FR" sz="2400" b="1" spc="51">
                <a:latin typeface="Oswald" pitchFamily="2" charset="77"/>
                <a:ea typeface="+mn-lt"/>
                <a:cs typeface="+mn-lt"/>
              </a:rPr>
              <a:t>CINÉPHILES</a:t>
            </a:r>
          </a:p>
          <a:p>
            <a:r>
              <a:rPr lang="fr-FR" sz="1200"/>
              <a:t>en quête de récits </a:t>
            </a:r>
          </a:p>
          <a:p>
            <a:r>
              <a:rPr lang="fr-FR" sz="1200"/>
              <a:t>qui résonnent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7D62FEB-9041-EBA8-0291-72B77B6D8229}"/>
              </a:ext>
            </a:extLst>
          </p:cNvPr>
          <p:cNvCxnSpPr>
            <a:cxnSpLocks/>
          </p:cNvCxnSpPr>
          <p:nvPr/>
        </p:nvCxnSpPr>
        <p:spPr>
          <a:xfrm>
            <a:off x="8625907" y="3798713"/>
            <a:ext cx="0" cy="68711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C8F517E7-C727-780D-9D4E-B628A9DAC40F}"/>
              </a:ext>
            </a:extLst>
          </p:cNvPr>
          <p:cNvSpPr txBox="1"/>
          <p:nvPr/>
        </p:nvSpPr>
        <p:spPr>
          <a:xfrm>
            <a:off x="8610177" y="2764200"/>
            <a:ext cx="168315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fr-FR" sz="2400" b="1" spc="51">
                <a:latin typeface="Oswald" pitchFamily="2" charset="77"/>
                <a:ea typeface="+mn-lt"/>
                <a:cs typeface="+mn-lt"/>
              </a:rPr>
              <a:t>CURIEUX</a:t>
            </a:r>
          </a:p>
          <a:p>
            <a:pPr>
              <a:defRPr sz="3000"/>
            </a:pPr>
            <a:r>
              <a:rPr lang="fr-FR" sz="1200"/>
              <a:t>ouverts sur le monde et prescripteurs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89C5591-DDDE-DB50-B1D2-B4BA9B3C3707}"/>
              </a:ext>
            </a:extLst>
          </p:cNvPr>
          <p:cNvCxnSpPr>
            <a:cxnSpLocks/>
          </p:cNvCxnSpPr>
          <p:nvPr/>
        </p:nvCxnSpPr>
        <p:spPr>
          <a:xfrm>
            <a:off x="8625907" y="2823030"/>
            <a:ext cx="0" cy="68711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A591135-411A-132B-C77B-96D1E09C7278}"/>
              </a:ext>
            </a:extLst>
          </p:cNvPr>
          <p:cNvSpPr txBox="1"/>
          <p:nvPr/>
        </p:nvSpPr>
        <p:spPr>
          <a:xfrm>
            <a:off x="8610177" y="1788517"/>
            <a:ext cx="168315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defRPr/>
            </a:pPr>
            <a:r>
              <a:rPr lang="fr-FR" sz="2400" b="1" spc="51">
                <a:latin typeface="Oswald"/>
                <a:ea typeface="+mn-lt"/>
                <a:cs typeface="+mn-lt"/>
              </a:rPr>
              <a:t>18-45 ANS</a:t>
            </a:r>
          </a:p>
          <a:p>
            <a:r>
              <a:rPr lang="fr-FR" sz="1200"/>
              <a:t>Urbain - CSP+  Culture-first</a:t>
            </a:r>
            <a:endParaRPr lang="en-US" sz="120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A2F7520-8894-8AC3-9E3B-C359ADBA65CE}"/>
              </a:ext>
            </a:extLst>
          </p:cNvPr>
          <p:cNvCxnSpPr>
            <a:cxnSpLocks/>
          </p:cNvCxnSpPr>
          <p:nvPr/>
        </p:nvCxnSpPr>
        <p:spPr>
          <a:xfrm>
            <a:off x="8625907" y="1847347"/>
            <a:ext cx="0" cy="68711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intérieur, public, auditorium, Convention&#10;&#10;Le contenu généré par l’IA peut être incorrect.">
            <a:extLst>
              <a:ext uri="{FF2B5EF4-FFF2-40B4-BE49-F238E27FC236}">
                <a16:creationId xmlns:a16="http://schemas.microsoft.com/office/drawing/2014/main" id="{BC8AD3D5-4F45-BB55-DBCD-790A730E5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86" y="1830595"/>
            <a:ext cx="6338688" cy="3858332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48E9C63-6189-CAB4-895F-A280FFF14837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496157E-6789-6A7A-71D9-2A52F9F25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73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A3EC7-2D51-8F78-A61F-C94B71CA4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8EF831-8187-EDB0-E7E1-5347FE5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D0D5BA2-219E-D0A1-66D6-B3FFBFEE76D8}"/>
              </a:ext>
            </a:extLst>
          </p:cNvPr>
          <p:cNvSpPr txBox="1"/>
          <p:nvPr/>
        </p:nvSpPr>
        <p:spPr>
          <a:xfrm>
            <a:off x="4176593" y="553721"/>
            <a:ext cx="4856195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/>
              <a:t>｜ </a:t>
            </a:r>
            <a:r>
              <a:rPr lang="fr-FR" sz="2800" b="1">
                <a:latin typeface="Oswald" pitchFamily="2" charset="77"/>
              </a:rPr>
              <a:t>UNE AUTRE IDÉE DU CINÉMA </a:t>
            </a:r>
            <a:endParaRPr lang="en-US" sz="2800" b="1" spc="51">
              <a:latin typeface="Oswald" pitchFamily="2" charset="77"/>
              <a:ea typeface="+mn-lt"/>
              <a:cs typeface="+mn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FE5F759-A80C-3EB0-0E33-F4C6B6DE6114}"/>
              </a:ext>
            </a:extLst>
          </p:cNvPr>
          <p:cNvSpPr txBox="1"/>
          <p:nvPr/>
        </p:nvSpPr>
        <p:spPr>
          <a:xfrm>
            <a:off x="0" y="185377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latin typeface="Oswald" pitchFamily="2" charset="77"/>
              </a:rPr>
              <a:t>13 CINÉMAS</a:t>
            </a:r>
            <a:r>
              <a:rPr lang="fr-FR" sz="1600"/>
              <a:t>｜</a:t>
            </a:r>
            <a:r>
              <a:rPr lang="fr-FR" sz="1600">
                <a:latin typeface="Oswald" pitchFamily="2" charset="77"/>
              </a:rPr>
              <a:t>69 ÉCRANS</a:t>
            </a:r>
            <a:r>
              <a:rPr lang="fr-FR" sz="1600"/>
              <a:t> ｜ </a:t>
            </a:r>
            <a:r>
              <a:rPr lang="fr-FR" sz="1600">
                <a:latin typeface="Oswald" pitchFamily="2" charset="77"/>
              </a:rPr>
              <a:t>BANDE-ANNONCE</a:t>
            </a:r>
            <a:r>
              <a:rPr lang="fr-FR" sz="1600"/>
              <a:t> ｜ </a:t>
            </a:r>
            <a:r>
              <a:rPr lang="fr-FR" sz="1600">
                <a:latin typeface="Oswald" pitchFamily="2" charset="77"/>
              </a:rPr>
              <a:t>SITE MEDIA TRANSACTIONNEL (MK2.COM) </a:t>
            </a:r>
          </a:p>
          <a:p>
            <a:pPr algn="ctr"/>
            <a:r>
              <a:rPr lang="fr-FR" sz="1600">
                <a:latin typeface="Oswald" pitchFamily="2" charset="77"/>
              </a:rPr>
              <a:t>NEWSLETTER ULTRA-SEGMENTÉE</a:t>
            </a:r>
            <a:r>
              <a:rPr lang="fr-FR" sz="1600"/>
              <a:t> ｜ </a:t>
            </a:r>
            <a:r>
              <a:rPr lang="fr-FR" sz="1600">
                <a:latin typeface="Oswald" pitchFamily="2" charset="77"/>
              </a:rPr>
              <a:t>DOOH</a:t>
            </a:r>
            <a:r>
              <a:rPr lang="fr-FR" sz="1600"/>
              <a:t> ｜ </a:t>
            </a:r>
            <a:r>
              <a:rPr lang="fr-FR" sz="1600">
                <a:latin typeface="Oswald" pitchFamily="2" charset="77"/>
              </a:rPr>
              <a:t>ÉCRANS GÉANTS</a:t>
            </a:r>
            <a:r>
              <a:rPr lang="fr-FR" sz="1600"/>
              <a:t> ｜ </a:t>
            </a:r>
            <a:r>
              <a:rPr lang="fr-FR" sz="1600">
                <a:latin typeface="Oswald" pitchFamily="2" charset="77"/>
              </a:rPr>
              <a:t>BORNES</a:t>
            </a:r>
            <a:r>
              <a:rPr lang="fr-FR" sz="1600"/>
              <a:t> ｜ </a:t>
            </a:r>
            <a:r>
              <a:rPr lang="fr-FR" sz="1600">
                <a:latin typeface="Oswald" pitchFamily="2" charset="77"/>
              </a:rPr>
              <a:t>RÉSEAUX SOCIAUX</a:t>
            </a:r>
            <a:endParaRPr lang="en-US" sz="1600" spc="51">
              <a:latin typeface="Oswald" pitchFamily="2" charset="77"/>
              <a:ea typeface="Roboto"/>
              <a:cs typeface="Calibri"/>
            </a:endParaRPr>
          </a:p>
        </p:txBody>
      </p:sp>
      <p:pic>
        <p:nvPicPr>
          <p:cNvPr id="4100" name="Picture 4" descr="mk2 Bibliothèque – MK2 + L'agence augmentée">
            <a:extLst>
              <a:ext uri="{FF2B5EF4-FFF2-40B4-BE49-F238E27FC236}">
                <a16:creationId xmlns:a16="http://schemas.microsoft.com/office/drawing/2014/main" id="{8998C765-E2B6-72EE-5D50-F5415AA28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-276" r="13431" b="276"/>
          <a:stretch>
            <a:fillRect/>
          </a:stretch>
        </p:blipFill>
        <p:spPr bwMode="auto">
          <a:xfrm>
            <a:off x="3526525" y="3314927"/>
            <a:ext cx="2567360" cy="22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éférence : Affichage dynamique pour cinéma MK2 Bibliothèque">
            <a:extLst>
              <a:ext uri="{FF2B5EF4-FFF2-40B4-BE49-F238E27FC236}">
                <a16:creationId xmlns:a16="http://schemas.microsoft.com/office/drawing/2014/main" id="{F9C649BA-375D-3578-CAF9-98A2130C6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r="9584"/>
          <a:stretch>
            <a:fillRect/>
          </a:stretch>
        </p:blipFill>
        <p:spPr bwMode="auto">
          <a:xfrm>
            <a:off x="657367" y="3311778"/>
            <a:ext cx="2620370" cy="228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Appareils électroniques, ordinateur portable, multimédia, Appareil électronique&#10;&#10;Le contenu généré par l’IA peut être incorrect.">
            <a:extLst>
              <a:ext uri="{FF2B5EF4-FFF2-40B4-BE49-F238E27FC236}">
                <a16:creationId xmlns:a16="http://schemas.microsoft.com/office/drawing/2014/main" id="{B7FC1FC9-5671-35AE-FC95-5AC744FD2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885" y="2737956"/>
            <a:ext cx="6197505" cy="3486097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2AA5017-9391-C65A-F894-0398DD280CD1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17B92FA-97AF-97A8-3ABD-C32AC71EE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273" y="549232"/>
            <a:ext cx="1295400" cy="466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760971-1740-BC63-0106-7668A4B2F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C3182-193E-06AC-2999-BB8ABAA6B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D5F4A87-7F20-18E2-FDCF-EDDBB1D795B5}"/>
              </a:ext>
            </a:extLst>
          </p:cNvPr>
          <p:cNvSpPr txBox="1"/>
          <p:nvPr/>
        </p:nvSpPr>
        <p:spPr>
          <a:xfrm>
            <a:off x="2718006" y="2527883"/>
            <a:ext cx="2014374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800" b="1">
                <a:latin typeface="Oswald"/>
              </a:rPr>
              <a:t>90K </a:t>
            </a:r>
            <a:endParaRPr lang="fr-FR" sz="2800" b="1">
              <a:latin typeface="Neue Haas Grotesk Text Pro"/>
            </a:endParaRPr>
          </a:p>
          <a:p>
            <a:pPr algn="r"/>
            <a:r>
              <a:rPr lang="en-US" sz="1200">
                <a:latin typeface="Oswald"/>
              </a:rPr>
              <a:t>Followers</a:t>
            </a:r>
          </a:p>
          <a:p>
            <a:pPr algn="r"/>
            <a:endParaRPr lang="en-US" sz="1200">
              <a:latin typeface="Oswald"/>
            </a:endParaRPr>
          </a:p>
          <a:p>
            <a:pPr algn="r"/>
            <a:r>
              <a:rPr lang="en-US" sz="2800" b="1">
                <a:latin typeface="Oswald"/>
              </a:rPr>
              <a:t>78K </a:t>
            </a:r>
            <a:endParaRPr lang="fr-FR" sz="2800" b="1"/>
          </a:p>
          <a:p>
            <a:pPr algn="r"/>
            <a:r>
              <a:rPr lang="en-US" sz="1200">
                <a:latin typeface="Oswald"/>
              </a:rPr>
              <a:t>Followers</a:t>
            </a:r>
            <a:endParaRPr lang="fr-FR" sz="1200"/>
          </a:p>
          <a:p>
            <a:pPr algn="r"/>
            <a:endParaRPr lang="fr-FR" sz="1200"/>
          </a:p>
          <a:p>
            <a:pPr algn="r"/>
            <a:r>
              <a:rPr lang="en-US" sz="2800" b="1">
                <a:latin typeface="Oswald"/>
              </a:rPr>
              <a:t>11K </a:t>
            </a:r>
            <a:endParaRPr lang="fr-FR" sz="2800" b="1"/>
          </a:p>
          <a:p>
            <a:pPr algn="r"/>
            <a:r>
              <a:rPr lang="en-US" sz="1200">
                <a:latin typeface="Oswald"/>
              </a:rPr>
              <a:t>Followers</a:t>
            </a:r>
          </a:p>
          <a:p>
            <a:pPr algn="r"/>
            <a:endParaRPr lang="en-US" sz="1200">
              <a:latin typeface="Oswald"/>
            </a:endParaRPr>
          </a:p>
          <a:p>
            <a:pPr algn="r"/>
            <a:r>
              <a:rPr lang="en-US" sz="2800" b="1">
                <a:latin typeface="Oswald"/>
              </a:rPr>
              <a:t>5K </a:t>
            </a:r>
            <a:endParaRPr lang="fr-FR" sz="2800" b="1"/>
          </a:p>
          <a:p>
            <a:pPr algn="r"/>
            <a:r>
              <a:rPr lang="en-US" sz="1200">
                <a:latin typeface="Oswald"/>
              </a:rPr>
              <a:t>Followers</a:t>
            </a:r>
            <a:endParaRPr lang="fr-FR" sz="12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A16B72C-2291-C898-35F1-2D8C15DEBBFD}"/>
              </a:ext>
            </a:extLst>
          </p:cNvPr>
          <p:cNvSpPr txBox="1"/>
          <p:nvPr/>
        </p:nvSpPr>
        <p:spPr>
          <a:xfrm>
            <a:off x="6949562" y="2555030"/>
            <a:ext cx="2014374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800" b="1">
                <a:latin typeface="Oswald"/>
              </a:rPr>
              <a:t>5.6M+</a:t>
            </a:r>
            <a:endParaRPr lang="fr-FR" sz="2800" b="1">
              <a:latin typeface="Neue Haas Grotesk Text Pro"/>
            </a:endParaRPr>
          </a:p>
          <a:p>
            <a:r>
              <a:rPr lang="en-US" sz="1200">
                <a:latin typeface="Oswald"/>
              </a:rPr>
              <a:t>de </a:t>
            </a:r>
            <a:r>
              <a:rPr lang="en-US" sz="1200" err="1">
                <a:latin typeface="Oswald"/>
              </a:rPr>
              <a:t>vues</a:t>
            </a:r>
            <a:r>
              <a:rPr lang="en-US" sz="1200">
                <a:latin typeface="Oswald"/>
              </a:rPr>
              <a:t> par </a:t>
            </a:r>
            <a:r>
              <a:rPr lang="en-US" sz="1200" err="1">
                <a:latin typeface="Oswald"/>
              </a:rPr>
              <a:t>mois</a:t>
            </a:r>
            <a:r>
              <a:rPr lang="en-US" sz="1200">
                <a:latin typeface="Oswald"/>
              </a:rPr>
              <a:t> </a:t>
            </a:r>
            <a:r>
              <a:rPr lang="en-US" sz="1200" err="1">
                <a:latin typeface="Oswald"/>
              </a:rPr>
              <a:t>en</a:t>
            </a:r>
            <a:r>
              <a:rPr lang="en-US" sz="1200">
                <a:latin typeface="Oswald"/>
              </a:rPr>
              <a:t> </a:t>
            </a:r>
            <a:r>
              <a:rPr lang="en-US" sz="1200" err="1">
                <a:latin typeface="Oswald"/>
              </a:rPr>
              <a:t>moyenne</a:t>
            </a:r>
            <a:endParaRPr lang="en-US" sz="1200">
              <a:latin typeface="Oswald"/>
            </a:endParaRPr>
          </a:p>
          <a:p>
            <a:endParaRPr lang="en-US" sz="1200">
              <a:latin typeface="Oswald"/>
            </a:endParaRPr>
          </a:p>
          <a:p>
            <a:r>
              <a:rPr lang="fr-FR" sz="2800" b="1">
                <a:latin typeface="Oswald"/>
              </a:rPr>
              <a:t>57% &amp; 43% </a:t>
            </a:r>
            <a:r>
              <a:rPr lang="en-US" sz="1200">
                <a:latin typeface="Oswald"/>
              </a:rPr>
              <a:t>de femmes et </a:t>
            </a:r>
            <a:r>
              <a:rPr lang="en-US" sz="1200" err="1">
                <a:latin typeface="Oswald"/>
              </a:rPr>
              <a:t>d’hommes</a:t>
            </a:r>
            <a:endParaRPr lang="en-US" sz="1200">
              <a:latin typeface="Oswald"/>
            </a:endParaRPr>
          </a:p>
          <a:p>
            <a:r>
              <a:rPr lang="en-US" sz="1200">
                <a:latin typeface="Oswald"/>
              </a:rPr>
              <a:t>             </a:t>
            </a:r>
            <a:endParaRPr lang="fr-FR" sz="1200"/>
          </a:p>
          <a:p>
            <a:r>
              <a:rPr lang="fr-FR" sz="2800" b="1">
                <a:latin typeface="Oswald"/>
              </a:rPr>
              <a:t>37,5%</a:t>
            </a:r>
            <a:endParaRPr lang="fr-FR" sz="2800" b="1"/>
          </a:p>
          <a:p>
            <a:r>
              <a:rPr lang="en-US" sz="1200">
                <a:latin typeface="Oswald"/>
              </a:rPr>
              <a:t>de 25-34 </a:t>
            </a:r>
            <a:r>
              <a:rPr lang="en-US" sz="1200" err="1">
                <a:latin typeface="Oswald"/>
              </a:rPr>
              <a:t>ans</a:t>
            </a:r>
            <a:endParaRPr lang="en-US" sz="1200">
              <a:latin typeface="Oswald"/>
            </a:endParaRPr>
          </a:p>
          <a:p>
            <a:endParaRPr lang="en-US" sz="1200">
              <a:latin typeface="Oswald"/>
            </a:endParaRPr>
          </a:p>
          <a:p>
            <a:r>
              <a:rPr lang="fr-FR" sz="2800" b="1">
                <a:latin typeface="Oswald"/>
              </a:rPr>
              <a:t>76%</a:t>
            </a:r>
            <a:endParaRPr lang="fr-FR" sz="2800" b="1"/>
          </a:p>
          <a:p>
            <a:r>
              <a:rPr lang="en-US" sz="1200">
                <a:latin typeface="Oswald"/>
              </a:rPr>
              <a:t>de 18-44 </a:t>
            </a:r>
            <a:r>
              <a:rPr lang="en-US" sz="1200" err="1">
                <a:latin typeface="Oswald"/>
              </a:rPr>
              <a:t>ans</a:t>
            </a:r>
            <a:endParaRPr lang="fr-FR" sz="120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DB08FD5-C2BF-F6AA-DBB0-8CCA486CA698}"/>
              </a:ext>
            </a:extLst>
          </p:cNvPr>
          <p:cNvCxnSpPr>
            <a:cxnSpLocks/>
          </p:cNvCxnSpPr>
          <p:nvPr/>
        </p:nvCxnSpPr>
        <p:spPr>
          <a:xfrm>
            <a:off x="-686460" y="3223763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0DBAB7EF-212C-D49C-13C4-E5F5C720B95B}"/>
              </a:ext>
            </a:extLst>
          </p:cNvPr>
          <p:cNvCxnSpPr>
            <a:cxnSpLocks/>
          </p:cNvCxnSpPr>
          <p:nvPr/>
        </p:nvCxnSpPr>
        <p:spPr>
          <a:xfrm>
            <a:off x="-686460" y="4031072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976CFD2-859E-DB9B-E56B-56C7498A414B}"/>
              </a:ext>
            </a:extLst>
          </p:cNvPr>
          <p:cNvCxnSpPr>
            <a:cxnSpLocks/>
          </p:cNvCxnSpPr>
          <p:nvPr/>
        </p:nvCxnSpPr>
        <p:spPr>
          <a:xfrm>
            <a:off x="-686461" y="4826023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DDD025D-99B9-69B9-E637-761CE5EE1666}"/>
              </a:ext>
            </a:extLst>
          </p:cNvPr>
          <p:cNvCxnSpPr>
            <a:cxnSpLocks/>
          </p:cNvCxnSpPr>
          <p:nvPr/>
        </p:nvCxnSpPr>
        <p:spPr>
          <a:xfrm>
            <a:off x="-686462" y="5611712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41F04D8-E0FF-E6B8-E838-5B78F2F0E94D}"/>
              </a:ext>
            </a:extLst>
          </p:cNvPr>
          <p:cNvCxnSpPr>
            <a:cxnSpLocks/>
          </p:cNvCxnSpPr>
          <p:nvPr/>
        </p:nvCxnSpPr>
        <p:spPr>
          <a:xfrm>
            <a:off x="7023706" y="3250910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2E9C0F5-61A7-EFE8-DB7F-AFF0ED4DFFB3}"/>
              </a:ext>
            </a:extLst>
          </p:cNvPr>
          <p:cNvCxnSpPr>
            <a:cxnSpLocks/>
          </p:cNvCxnSpPr>
          <p:nvPr/>
        </p:nvCxnSpPr>
        <p:spPr>
          <a:xfrm>
            <a:off x="7023706" y="4058219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6510928-86CA-F2D9-9F40-0C9393D269DE}"/>
              </a:ext>
            </a:extLst>
          </p:cNvPr>
          <p:cNvCxnSpPr>
            <a:cxnSpLocks/>
          </p:cNvCxnSpPr>
          <p:nvPr/>
        </p:nvCxnSpPr>
        <p:spPr>
          <a:xfrm>
            <a:off x="7023705" y="4853170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007106D-C067-869E-F512-6073F35E133D}"/>
              </a:ext>
            </a:extLst>
          </p:cNvPr>
          <p:cNvCxnSpPr>
            <a:cxnSpLocks/>
          </p:cNvCxnSpPr>
          <p:nvPr/>
        </p:nvCxnSpPr>
        <p:spPr>
          <a:xfrm>
            <a:off x="7023704" y="5638859"/>
            <a:ext cx="5332943" cy="0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 3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E2855B8-9F60-0F27-4E15-B8DAA26F4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78" y="4160101"/>
            <a:ext cx="463308" cy="463308"/>
          </a:xfrm>
          <a:prstGeom prst="rect">
            <a:avLst/>
          </a:prstGeom>
        </p:spPr>
      </p:pic>
      <p:pic>
        <p:nvPicPr>
          <p:cNvPr id="35" name="Image 3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E3F507F-4C82-E284-2190-A85D2F992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78" y="2580937"/>
            <a:ext cx="463308" cy="463308"/>
          </a:xfrm>
          <a:prstGeom prst="rect">
            <a:avLst/>
          </a:prstGeom>
        </p:spPr>
      </p:pic>
      <p:pic>
        <p:nvPicPr>
          <p:cNvPr id="37" name="Image 3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C06F6F8-0448-C211-FA46-A2353BC65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11" y="3241362"/>
            <a:ext cx="867939" cy="867939"/>
          </a:xfrm>
          <a:prstGeom prst="rect">
            <a:avLst/>
          </a:prstGeom>
        </p:spPr>
      </p:pic>
      <p:pic>
        <p:nvPicPr>
          <p:cNvPr id="39" name="Image 38" descr="Une image contenant Graphique, symbole, Police, logo&#10;&#10;Le contenu généré par l’IA peut être incorrect.">
            <a:extLst>
              <a:ext uri="{FF2B5EF4-FFF2-40B4-BE49-F238E27FC236}">
                <a16:creationId xmlns:a16="http://schemas.microsoft.com/office/drawing/2014/main" id="{60E76AD5-712E-B59F-CD8C-EC4E9FC7C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37" y="4826023"/>
            <a:ext cx="722486" cy="7224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4347FEE-02FD-012A-4832-3F30F3AC9704}"/>
              </a:ext>
            </a:extLst>
          </p:cNvPr>
          <p:cNvSpPr txBox="1"/>
          <p:nvPr/>
        </p:nvSpPr>
        <p:spPr>
          <a:xfrm>
            <a:off x="3999585" y="553721"/>
            <a:ext cx="5161487" cy="4801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2800" b="1"/>
              <a:t>｜ </a:t>
            </a:r>
            <a:r>
              <a:rPr lang="en-US" sz="2800" b="1" spc="51">
                <a:latin typeface="Oswald" pitchFamily="2" charset="77"/>
                <a:ea typeface="+mn-lt"/>
                <a:cs typeface="+mn-lt"/>
              </a:rPr>
              <a:t>LE MÉDIA GLOBAL DU CINÉMA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5BCE3E-355C-F978-3FE3-A8032AE3BA05}"/>
              </a:ext>
            </a:extLst>
          </p:cNvPr>
          <p:cNvSpPr txBox="1"/>
          <p:nvPr/>
        </p:nvSpPr>
        <p:spPr>
          <a:xfrm>
            <a:off x="0" y="1289770"/>
            <a:ext cx="121920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200" b="1" spc="51">
                <a:ea typeface="+mn-lt"/>
                <a:cs typeface="+mn-lt"/>
              </a:rPr>
              <a:t>La communauté de tous les amoureux du cinéma </a:t>
            </a:r>
            <a:br>
              <a:rPr lang="fr-FR" sz="1200" spc="51">
                <a:ea typeface="+mn-lt"/>
                <a:cs typeface="+mn-lt"/>
              </a:rPr>
            </a:br>
            <a:r>
              <a:rPr lang="fr-FR" sz="1200" spc="51">
                <a:ea typeface="+mn-lt"/>
                <a:cs typeface="+mn-lt"/>
              </a:rPr>
              <a:t>Le média qui valorise tous les métiers de mk2 : production, distribution, programmation, </a:t>
            </a:r>
            <a:br>
              <a:rPr lang="fr-FR" sz="1200" spc="51">
                <a:ea typeface="+mn-lt"/>
                <a:cs typeface="+mn-lt"/>
              </a:rPr>
            </a:br>
            <a:r>
              <a:rPr lang="fr-FR" sz="1200" spc="51">
                <a:ea typeface="+mn-lt"/>
                <a:cs typeface="+mn-lt"/>
              </a:rPr>
              <a:t>sorties en salles, événements, streaming, conférences, cinéclubs, festivals… 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904C367-BDD3-BB4F-C905-6285F5FB68A0}"/>
              </a:ext>
            </a:extLst>
          </p:cNvPr>
          <p:cNvCxnSpPr>
            <a:cxnSpLocks/>
          </p:cNvCxnSpPr>
          <p:nvPr/>
        </p:nvCxnSpPr>
        <p:spPr>
          <a:xfrm>
            <a:off x="192772" y="-57039"/>
            <a:ext cx="0" cy="426596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B86322E2-DBF9-D40B-72FF-67E03E294716}"/>
              </a:ext>
            </a:extLst>
          </p:cNvPr>
          <p:cNvSpPr txBox="1"/>
          <p:nvPr/>
        </p:nvSpPr>
        <p:spPr>
          <a:xfrm>
            <a:off x="0" y="6321892"/>
            <a:ext cx="12192000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000"/>
            </a:pPr>
            <a:r>
              <a:rPr lang="fr-FR" sz="1000" i="1"/>
              <a:t>Source : réseaux sociaux @mk2. Avril 2026.</a:t>
            </a:r>
            <a:endParaRPr lang="fr-FR" sz="1000" i="1" spc="51">
              <a:ea typeface="+mn-lt"/>
              <a:cs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E1B7EE-8DC9-7899-45C0-6E06E6FC3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97" y="3793"/>
            <a:ext cx="586078" cy="648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C43F45-770B-F1D7-1FF2-2F13C10F4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122" y="549232"/>
            <a:ext cx="1295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01881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5E74EA9035864C92D1C498425AEFCA" ma:contentTypeVersion="16" ma:contentTypeDescription="Crée un document." ma:contentTypeScope="" ma:versionID="7f79648502a7d7ab1d13ef524ec704ad">
  <xsd:schema xmlns:xsd="http://www.w3.org/2001/XMLSchema" xmlns:xs="http://www.w3.org/2001/XMLSchema" xmlns:p="http://schemas.microsoft.com/office/2006/metadata/properties" xmlns:ns2="c7e2b524-c8c9-485b-a766-db93090ed76f" xmlns:ns3="4d918766-8b19-4eee-8726-e32523dd87b6" targetNamespace="http://schemas.microsoft.com/office/2006/metadata/properties" ma:root="true" ma:fieldsID="3cd12370f91b54a63f338d8aea60b7e6" ns2:_="" ns3:_="">
    <xsd:import namespace="c7e2b524-c8c9-485b-a766-db93090ed76f"/>
    <xsd:import namespace="4d918766-8b19-4eee-8726-e32523dd87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2b524-c8c9-485b-a766-db93090ed7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2b00c741-30ce-4451-a9ae-e0a6f443b2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18766-8b19-4eee-8726-e32523dd87b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25c8866-41b1-4a44-93f4-50ecef1ac12c}" ma:internalName="TaxCatchAll" ma:showField="CatchAllData" ma:web="4d918766-8b19-4eee-8726-e32523dd87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e2b524-c8c9-485b-a766-db93090ed76f">
      <Terms xmlns="http://schemas.microsoft.com/office/infopath/2007/PartnerControls"/>
    </lcf76f155ced4ddcb4097134ff3c332f>
    <TaxCatchAll xmlns="4d918766-8b19-4eee-8726-e32523dd87b6" xsi:nil="true"/>
  </documentManagement>
</p:properties>
</file>

<file path=customXml/itemProps1.xml><?xml version="1.0" encoding="utf-8"?>
<ds:datastoreItem xmlns:ds="http://schemas.openxmlformats.org/officeDocument/2006/customXml" ds:itemID="{E5A718E9-F814-442D-BD81-8A0945207E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C5A7B1-3CE0-4AE7-A2CE-D1B53F1C50C7}">
  <ds:schemaRefs>
    <ds:schemaRef ds:uri="4d918766-8b19-4eee-8726-e32523dd87b6"/>
    <ds:schemaRef ds:uri="c7e2b524-c8c9-485b-a766-db93090ed7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66AD014-71F4-4DED-B01C-8342A01445EE}">
  <ds:schemaRefs>
    <ds:schemaRef ds:uri="4d918766-8b19-4eee-8726-e32523dd87b6"/>
    <ds:schemaRef ds:uri="c7e2b524-c8c9-485b-a766-db93090ed76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47</Slides>
  <Notes>17</Notes>
  <HiddenSlides>1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8" baseType="lpstr">
      <vt:lpstr>VanillaVTI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Manon Lefeuvre</dc:creator>
  <cp:revision>6</cp:revision>
  <cp:lastPrinted>2025-08-19T09:27:55Z</cp:lastPrinted>
  <dcterms:created xsi:type="dcterms:W3CDTF">2021-11-17T10:37:42Z</dcterms:created>
  <dcterms:modified xsi:type="dcterms:W3CDTF">2026-04-27T08:20:37Z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0x010100025E74EA9035864C92D1C498425AEFCA</vt:lpwstr>
  </property>
  <property fmtid="{D5CDD505-2E9C-101B-9397-08002B2CF9AE}" pid="3" name="MediaServiceImageTags">
    <vt:lpwstr/>
  </property>
</Properties>
</file>